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7" r:id="rId5"/>
    <p:sldId id="269" r:id="rId6"/>
    <p:sldId id="270" r:id="rId7"/>
    <p:sldId id="275" r:id="rId8"/>
    <p:sldId id="268" r:id="rId9"/>
    <p:sldId id="271" r:id="rId10"/>
    <p:sldId id="272" r:id="rId11"/>
    <p:sldId id="282" r:id="rId12"/>
    <p:sldId id="284" r:id="rId13"/>
    <p:sldId id="277" r:id="rId14"/>
    <p:sldId id="278" r:id="rId15"/>
    <p:sldId id="273" r:id="rId16"/>
    <p:sldId id="300" r:id="rId17"/>
    <p:sldId id="289" r:id="rId18"/>
    <p:sldId id="288" r:id="rId19"/>
    <p:sldId id="292" r:id="rId20"/>
    <p:sldId id="276" r:id="rId21"/>
    <p:sldId id="290" r:id="rId22"/>
    <p:sldId id="287" r:id="rId23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C80391-BA6C-4839-9D91-9A9F4E1F8D72}" v="1" dt="2026-09-17T13:54:46.0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3" autoAdjust="0"/>
    <p:restoredTop sz="94660"/>
  </p:normalViewPr>
  <p:slideViewPr>
    <p:cSldViewPr>
      <p:cViewPr varScale="1">
        <p:scale>
          <a:sx n="111" d="100"/>
          <a:sy n="111" d="100"/>
        </p:scale>
        <p:origin x="4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58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Rogers" userId="98e611bab6919fd3" providerId="LiveId" clId="{D47940A5-B379-4C71-8E7C-7B469BDB0260}"/>
    <pc:docChg chg="custSel delSld modSld sldOrd">
      <pc:chgData name="Paul Rogers" userId="98e611bab6919fd3" providerId="LiveId" clId="{D47940A5-B379-4C71-8E7C-7B469BDB0260}" dt="2026-09-17T14:04:33.729" v="403" actId="20577"/>
      <pc:docMkLst>
        <pc:docMk/>
      </pc:docMkLst>
      <pc:sldChg chg="modSp mod">
        <pc:chgData name="Paul Rogers" userId="98e611bab6919fd3" providerId="LiveId" clId="{D47940A5-B379-4C71-8E7C-7B469BDB0260}" dt="2026-09-15T14:52:46.724" v="80" actId="20577"/>
        <pc:sldMkLst>
          <pc:docMk/>
          <pc:sldMk cId="2798047096" sldId="257"/>
        </pc:sldMkLst>
        <pc:spChg chg="mod">
          <ac:chgData name="Paul Rogers" userId="98e611bab6919fd3" providerId="LiveId" clId="{D47940A5-B379-4C71-8E7C-7B469BDB0260}" dt="2026-09-14T20:52:06.309" v="0" actId="20577"/>
          <ac:spMkLst>
            <pc:docMk/>
            <pc:sldMk cId="2798047096" sldId="257"/>
            <ac:spMk id="2" creationId="{00000000-0000-0000-0000-000000000000}"/>
          </ac:spMkLst>
        </pc:spChg>
        <pc:spChg chg="mod">
          <ac:chgData name="Paul Rogers" userId="98e611bab6919fd3" providerId="LiveId" clId="{D47940A5-B379-4C71-8E7C-7B469BDB0260}" dt="2026-09-15T14:52:46.724" v="80" actId="20577"/>
          <ac:spMkLst>
            <pc:docMk/>
            <pc:sldMk cId="2798047096" sldId="257"/>
            <ac:spMk id="3" creationId="{00000000-0000-0000-0000-000000000000}"/>
          </ac:spMkLst>
        </pc:spChg>
      </pc:sldChg>
      <pc:sldChg chg="modSp mod">
        <pc:chgData name="Paul Rogers" userId="98e611bab6919fd3" providerId="LiveId" clId="{D47940A5-B379-4C71-8E7C-7B469BDB0260}" dt="2026-09-17T13:55:46.149" v="268" actId="20577"/>
        <pc:sldMkLst>
          <pc:docMk/>
          <pc:sldMk cId="807962408" sldId="268"/>
        </pc:sldMkLst>
        <pc:spChg chg="mod">
          <ac:chgData name="Paul Rogers" userId="98e611bab6919fd3" providerId="LiveId" clId="{D47940A5-B379-4C71-8E7C-7B469BDB0260}" dt="2026-09-17T13:55:46.149" v="268" actId="20577"/>
          <ac:spMkLst>
            <pc:docMk/>
            <pc:sldMk cId="807962408" sldId="268"/>
            <ac:spMk id="19" creationId="{370ACD3A-6730-43B3-85CC-CFB1C18EE379}"/>
          </ac:spMkLst>
        </pc:spChg>
      </pc:sldChg>
      <pc:sldChg chg="addSp delSp modSp mod">
        <pc:chgData name="Paul Rogers" userId="98e611bab6919fd3" providerId="LiveId" clId="{D47940A5-B379-4C71-8E7C-7B469BDB0260}" dt="2026-09-17T13:52:21.737" v="238" actId="1076"/>
        <pc:sldMkLst>
          <pc:docMk/>
          <pc:sldMk cId="2200335453" sldId="269"/>
        </pc:sldMkLst>
        <pc:spChg chg="mod">
          <ac:chgData name="Paul Rogers" userId="98e611bab6919fd3" providerId="LiveId" clId="{D47940A5-B379-4C71-8E7C-7B469BDB0260}" dt="2026-09-17T13:51:52.049" v="232" actId="27636"/>
          <ac:spMkLst>
            <pc:docMk/>
            <pc:sldMk cId="2200335453" sldId="269"/>
            <ac:spMk id="2" creationId="{00000000-0000-0000-0000-000000000000}"/>
          </ac:spMkLst>
        </pc:spChg>
        <pc:spChg chg="mod">
          <ac:chgData name="Paul Rogers" userId="98e611bab6919fd3" providerId="LiveId" clId="{D47940A5-B379-4C71-8E7C-7B469BDB0260}" dt="2026-09-17T13:50:30.317" v="215" actId="20577"/>
          <ac:spMkLst>
            <pc:docMk/>
            <pc:sldMk cId="2200335453" sldId="269"/>
            <ac:spMk id="3" creationId="{10D51B04-4DE8-4547-B9EA-F632B0CACDD4}"/>
          </ac:spMkLst>
        </pc:spChg>
        <pc:spChg chg="mod">
          <ac:chgData name="Paul Rogers" userId="98e611bab6919fd3" providerId="LiveId" clId="{D47940A5-B379-4C71-8E7C-7B469BDB0260}" dt="2026-09-17T13:51:57.608" v="233" actId="1076"/>
          <ac:spMkLst>
            <pc:docMk/>
            <pc:sldMk cId="2200335453" sldId="269"/>
            <ac:spMk id="5" creationId="{1F785FE1-F336-4C80-B5EC-565C85B6053A}"/>
          </ac:spMkLst>
        </pc:spChg>
        <pc:spChg chg="mod">
          <ac:chgData name="Paul Rogers" userId="98e611bab6919fd3" providerId="LiveId" clId="{D47940A5-B379-4C71-8E7C-7B469BDB0260}" dt="2026-09-15T14:12:25.191" v="3" actId="6549"/>
          <ac:spMkLst>
            <pc:docMk/>
            <pc:sldMk cId="2200335453" sldId="269"/>
            <ac:spMk id="6" creationId="{E52672A6-9022-40B6-BFA7-9D8AAB408DD7}"/>
          </ac:spMkLst>
        </pc:spChg>
        <pc:picChg chg="add mod ord">
          <ac:chgData name="Paul Rogers" userId="98e611bab6919fd3" providerId="LiveId" clId="{D47940A5-B379-4C71-8E7C-7B469BDB0260}" dt="2026-09-17T13:52:21.737" v="238" actId="1076"/>
          <ac:picMkLst>
            <pc:docMk/>
            <pc:sldMk cId="2200335453" sldId="269"/>
            <ac:picMk id="10" creationId="{3BB94C4C-3496-773B-693F-EE76F1C04FEA}"/>
          </ac:picMkLst>
        </pc:picChg>
      </pc:sldChg>
      <pc:sldChg chg="modSp mod">
        <pc:chgData name="Paul Rogers" userId="98e611bab6919fd3" providerId="LiveId" clId="{D47940A5-B379-4C71-8E7C-7B469BDB0260}" dt="2026-09-17T13:54:51.332" v="250" actId="27636"/>
        <pc:sldMkLst>
          <pc:docMk/>
          <pc:sldMk cId="1359999132" sldId="270"/>
        </pc:sldMkLst>
        <pc:spChg chg="mod">
          <ac:chgData name="Paul Rogers" userId="98e611bab6919fd3" providerId="LiveId" clId="{D47940A5-B379-4C71-8E7C-7B469BDB0260}" dt="2026-09-17T13:53:36.650" v="244" actId="14100"/>
          <ac:spMkLst>
            <pc:docMk/>
            <pc:sldMk cId="1359999132" sldId="270"/>
            <ac:spMk id="2" creationId="{00000000-0000-0000-0000-000000000000}"/>
          </ac:spMkLst>
        </pc:spChg>
        <pc:spChg chg="mod">
          <ac:chgData name="Paul Rogers" userId="98e611bab6919fd3" providerId="LiveId" clId="{D47940A5-B379-4C71-8E7C-7B469BDB0260}" dt="2026-09-17T13:54:51.332" v="250" actId="27636"/>
          <ac:spMkLst>
            <pc:docMk/>
            <pc:sldMk cId="1359999132" sldId="270"/>
            <ac:spMk id="3" creationId="{00000000-0000-0000-0000-000000000000}"/>
          </ac:spMkLst>
        </pc:spChg>
      </pc:sldChg>
      <pc:sldChg chg="modSp mod">
        <pc:chgData name="Paul Rogers" userId="98e611bab6919fd3" providerId="LiveId" clId="{D47940A5-B379-4C71-8E7C-7B469BDB0260}" dt="2026-09-17T13:57:28.941" v="280" actId="20577"/>
        <pc:sldMkLst>
          <pc:docMk/>
          <pc:sldMk cId="3093572411" sldId="272"/>
        </pc:sldMkLst>
        <pc:spChg chg="mod">
          <ac:chgData name="Paul Rogers" userId="98e611bab6919fd3" providerId="LiveId" clId="{D47940A5-B379-4C71-8E7C-7B469BDB0260}" dt="2026-09-17T13:57:28.941" v="280" actId="20577"/>
          <ac:spMkLst>
            <pc:docMk/>
            <pc:sldMk cId="3093572411" sldId="272"/>
            <ac:spMk id="3" creationId="{953E2DD8-9A68-4C5B-AE27-F831D0BB70C2}"/>
          </ac:spMkLst>
        </pc:spChg>
      </pc:sldChg>
      <pc:sldChg chg="modSp mod">
        <pc:chgData name="Paul Rogers" userId="98e611bab6919fd3" providerId="LiveId" clId="{D47940A5-B379-4C71-8E7C-7B469BDB0260}" dt="2026-09-17T14:00:58.795" v="314" actId="20577"/>
        <pc:sldMkLst>
          <pc:docMk/>
          <pc:sldMk cId="1875010694" sldId="273"/>
        </pc:sldMkLst>
        <pc:spChg chg="mod">
          <ac:chgData name="Paul Rogers" userId="98e611bab6919fd3" providerId="LiveId" clId="{D47940A5-B379-4C71-8E7C-7B469BDB0260}" dt="2026-09-17T14:00:58.795" v="314" actId="20577"/>
          <ac:spMkLst>
            <pc:docMk/>
            <pc:sldMk cId="1875010694" sldId="273"/>
            <ac:spMk id="3" creationId="{0A5787CE-45B5-484E-8FA6-DB0EA01F89CE}"/>
          </ac:spMkLst>
        </pc:spChg>
      </pc:sldChg>
      <pc:sldChg chg="modSp mod">
        <pc:chgData name="Paul Rogers" userId="98e611bab6919fd3" providerId="LiveId" clId="{D47940A5-B379-4C71-8E7C-7B469BDB0260}" dt="2026-09-17T13:55:21.146" v="257" actId="20577"/>
        <pc:sldMkLst>
          <pc:docMk/>
          <pc:sldMk cId="1370842305" sldId="275"/>
        </pc:sldMkLst>
        <pc:spChg chg="mod">
          <ac:chgData name="Paul Rogers" userId="98e611bab6919fd3" providerId="LiveId" clId="{D47940A5-B379-4C71-8E7C-7B469BDB0260}" dt="2026-09-15T14:50:17.525" v="55" actId="20577"/>
          <ac:spMkLst>
            <pc:docMk/>
            <pc:sldMk cId="1370842305" sldId="275"/>
            <ac:spMk id="2" creationId="{90025454-8C92-4FD4-B154-2AC1D1B1939C}"/>
          </ac:spMkLst>
        </pc:spChg>
        <pc:spChg chg="mod">
          <ac:chgData name="Paul Rogers" userId="98e611bab6919fd3" providerId="LiveId" clId="{D47940A5-B379-4C71-8E7C-7B469BDB0260}" dt="2026-09-17T13:55:21.146" v="257" actId="20577"/>
          <ac:spMkLst>
            <pc:docMk/>
            <pc:sldMk cId="1370842305" sldId="275"/>
            <ac:spMk id="4" creationId="{D80C5D34-858B-4192-AB7C-BC241BC8E792}"/>
          </ac:spMkLst>
        </pc:spChg>
      </pc:sldChg>
      <pc:sldChg chg="modSp mod ord">
        <pc:chgData name="Paul Rogers" userId="98e611bab6919fd3" providerId="LiveId" clId="{D47940A5-B379-4C71-8E7C-7B469BDB0260}" dt="2026-09-17T14:04:33.729" v="403" actId="20577"/>
        <pc:sldMkLst>
          <pc:docMk/>
          <pc:sldMk cId="3560002795" sldId="276"/>
        </pc:sldMkLst>
        <pc:spChg chg="mod">
          <ac:chgData name="Paul Rogers" userId="98e611bab6919fd3" providerId="LiveId" clId="{D47940A5-B379-4C71-8E7C-7B469BDB0260}" dt="2026-09-17T14:04:33.729" v="403" actId="20577"/>
          <ac:spMkLst>
            <pc:docMk/>
            <pc:sldMk cId="3560002795" sldId="276"/>
            <ac:spMk id="3" creationId="{E6EEABAB-18E9-4712-B71B-27AF50367DF0}"/>
          </ac:spMkLst>
        </pc:spChg>
      </pc:sldChg>
      <pc:sldChg chg="modSp mod">
        <pc:chgData name="Paul Rogers" userId="98e611bab6919fd3" providerId="LiveId" clId="{D47940A5-B379-4C71-8E7C-7B469BDB0260}" dt="2026-09-17T14:00:20.015" v="310" actId="20577"/>
        <pc:sldMkLst>
          <pc:docMk/>
          <pc:sldMk cId="1672623426" sldId="278"/>
        </pc:sldMkLst>
        <pc:spChg chg="mod">
          <ac:chgData name="Paul Rogers" userId="98e611bab6919fd3" providerId="LiveId" clId="{D47940A5-B379-4C71-8E7C-7B469BDB0260}" dt="2026-09-17T14:00:20.015" v="310" actId="20577"/>
          <ac:spMkLst>
            <pc:docMk/>
            <pc:sldMk cId="1672623426" sldId="278"/>
            <ac:spMk id="4" creationId="{4FCBE210-9B85-48ED-83E4-2DD1B10D2798}"/>
          </ac:spMkLst>
        </pc:spChg>
      </pc:sldChg>
      <pc:sldChg chg="modSp mod">
        <pc:chgData name="Paul Rogers" userId="98e611bab6919fd3" providerId="LiveId" clId="{D47940A5-B379-4C71-8E7C-7B469BDB0260}" dt="2026-09-17T13:59:35.702" v="307" actId="20577"/>
        <pc:sldMkLst>
          <pc:docMk/>
          <pc:sldMk cId="1503133326" sldId="282"/>
        </pc:sldMkLst>
        <pc:spChg chg="mod">
          <ac:chgData name="Paul Rogers" userId="98e611bab6919fd3" providerId="LiveId" clId="{D47940A5-B379-4C71-8E7C-7B469BDB0260}" dt="2026-09-17T13:59:35.702" v="307" actId="20577"/>
          <ac:spMkLst>
            <pc:docMk/>
            <pc:sldMk cId="1503133326" sldId="282"/>
            <ac:spMk id="5" creationId="{2DEB901B-81B8-43CD-9187-1AF5C1FA260F}"/>
          </ac:spMkLst>
        </pc:spChg>
      </pc:sldChg>
      <pc:sldChg chg="modSp mod">
        <pc:chgData name="Paul Rogers" userId="98e611bab6919fd3" providerId="LiveId" clId="{D47940A5-B379-4C71-8E7C-7B469BDB0260}" dt="2026-09-17T13:59:48.359" v="308" actId="20577"/>
        <pc:sldMkLst>
          <pc:docMk/>
          <pc:sldMk cId="1412289889" sldId="284"/>
        </pc:sldMkLst>
        <pc:spChg chg="mod">
          <ac:chgData name="Paul Rogers" userId="98e611bab6919fd3" providerId="LiveId" clId="{D47940A5-B379-4C71-8E7C-7B469BDB0260}" dt="2026-09-17T13:59:48.359" v="308" actId="20577"/>
          <ac:spMkLst>
            <pc:docMk/>
            <pc:sldMk cId="1412289889" sldId="284"/>
            <ac:spMk id="3" creationId="{ADD36C80-5331-4088-A939-AF2CF5FC8388}"/>
          </ac:spMkLst>
        </pc:spChg>
      </pc:sldChg>
      <pc:sldChg chg="modSp mod">
        <pc:chgData name="Paul Rogers" userId="98e611bab6919fd3" providerId="LiveId" clId="{D47940A5-B379-4C71-8E7C-7B469BDB0260}" dt="2026-09-17T14:03:16.920" v="389" actId="20577"/>
        <pc:sldMkLst>
          <pc:docMk/>
          <pc:sldMk cId="647121307" sldId="289"/>
        </pc:sldMkLst>
        <pc:spChg chg="mod">
          <ac:chgData name="Paul Rogers" userId="98e611bab6919fd3" providerId="LiveId" clId="{D47940A5-B379-4C71-8E7C-7B469BDB0260}" dt="2026-09-17T14:03:16.920" v="389" actId="20577"/>
          <ac:spMkLst>
            <pc:docMk/>
            <pc:sldMk cId="647121307" sldId="289"/>
            <ac:spMk id="6" creationId="{07383674-315D-4914-9392-88B385F96E1A}"/>
          </ac:spMkLst>
        </pc:spChg>
      </pc:sldChg>
      <pc:sldChg chg="modSp mod ord">
        <pc:chgData name="Paul Rogers" userId="98e611bab6919fd3" providerId="LiveId" clId="{D47940A5-B379-4C71-8E7C-7B469BDB0260}" dt="2026-09-17T14:03:45.693" v="390" actId="20577"/>
        <pc:sldMkLst>
          <pc:docMk/>
          <pc:sldMk cId="2290554218" sldId="292"/>
        </pc:sldMkLst>
        <pc:spChg chg="mod">
          <ac:chgData name="Paul Rogers" userId="98e611bab6919fd3" providerId="LiveId" clId="{D47940A5-B379-4C71-8E7C-7B469BDB0260}" dt="2026-09-17T14:03:45.693" v="390" actId="20577"/>
          <ac:spMkLst>
            <pc:docMk/>
            <pc:sldMk cId="2290554218" sldId="292"/>
            <ac:spMk id="5" creationId="{BC33BD11-A88B-40FC-9C24-74A7BF7D561B}"/>
          </ac:spMkLst>
        </pc:spChg>
      </pc:sldChg>
      <pc:sldChg chg="modSp mod">
        <pc:chgData name="Paul Rogers" userId="98e611bab6919fd3" providerId="LiveId" clId="{D47940A5-B379-4C71-8E7C-7B469BDB0260}" dt="2026-09-17T14:01:35.226" v="353" actId="20577"/>
        <pc:sldMkLst>
          <pc:docMk/>
          <pc:sldMk cId="967420606" sldId="300"/>
        </pc:sldMkLst>
        <pc:spChg chg="mod">
          <ac:chgData name="Paul Rogers" userId="98e611bab6919fd3" providerId="LiveId" clId="{D47940A5-B379-4C71-8E7C-7B469BDB0260}" dt="2026-09-17T14:01:35.226" v="353" actId="20577"/>
          <ac:spMkLst>
            <pc:docMk/>
            <pc:sldMk cId="967420606" sldId="300"/>
            <ac:spMk id="4" creationId="{CBDCD6AC-6520-400B-8B87-E5832251756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5"/>
          </a:xfrm>
          <a:prstGeom prst="rect">
            <a:avLst/>
          </a:prstGeom>
        </p:spPr>
        <p:txBody>
          <a:bodyPr vert="horz" lIns="94225" tIns="47112" rIns="94225" bIns="4711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5"/>
          </a:xfrm>
          <a:prstGeom prst="rect">
            <a:avLst/>
          </a:prstGeom>
        </p:spPr>
        <p:txBody>
          <a:bodyPr vert="horz" lIns="94225" tIns="47112" rIns="94225" bIns="47112" rtlCol="0"/>
          <a:lstStyle>
            <a:lvl1pPr algn="r">
              <a:defRPr sz="1200"/>
            </a:lvl1pPr>
          </a:lstStyle>
          <a:p>
            <a:fld id="{FFBE2AAA-2CC7-4F9C-A8C6-8B9F2A3E9EF0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4"/>
            <a:ext cx="3077739" cy="471054"/>
          </a:xfrm>
          <a:prstGeom prst="rect">
            <a:avLst/>
          </a:prstGeom>
        </p:spPr>
        <p:txBody>
          <a:bodyPr vert="horz" lIns="94225" tIns="47112" rIns="94225" bIns="4711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4"/>
            <a:ext cx="3077739" cy="471054"/>
          </a:xfrm>
          <a:prstGeom prst="rect">
            <a:avLst/>
          </a:prstGeom>
        </p:spPr>
        <p:txBody>
          <a:bodyPr vert="horz" lIns="94225" tIns="47112" rIns="94225" bIns="47112" rtlCol="0" anchor="b"/>
          <a:lstStyle>
            <a:lvl1pPr algn="r">
              <a:defRPr sz="1200"/>
            </a:lvl1pPr>
          </a:lstStyle>
          <a:p>
            <a:fld id="{950AD62A-9EE1-43E3-A7E5-D268F71DF3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5"/>
          </a:xfrm>
          <a:prstGeom prst="rect">
            <a:avLst/>
          </a:prstGeom>
        </p:spPr>
        <p:txBody>
          <a:bodyPr vert="horz" lIns="94225" tIns="47112" rIns="94225" bIns="4711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5"/>
          </a:xfrm>
          <a:prstGeom prst="rect">
            <a:avLst/>
          </a:prstGeom>
        </p:spPr>
        <p:txBody>
          <a:bodyPr vert="horz" lIns="94225" tIns="47112" rIns="94225" bIns="47112" rtlCol="0"/>
          <a:lstStyle>
            <a:lvl1pPr algn="r">
              <a:defRPr sz="1200"/>
            </a:lvl1pPr>
          </a:lstStyle>
          <a:p>
            <a:fld id="{2B37ADBA-1AC7-4CD6-8AFF-4E8087BA5487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1838" y="1171575"/>
            <a:ext cx="5638800" cy="3171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5" tIns="47112" rIns="94225" bIns="4711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6"/>
            <a:ext cx="5681980" cy="3696711"/>
          </a:xfrm>
          <a:prstGeom prst="rect">
            <a:avLst/>
          </a:prstGeom>
        </p:spPr>
        <p:txBody>
          <a:bodyPr vert="horz" lIns="94225" tIns="47112" rIns="94225" bIns="471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4"/>
            <a:ext cx="3077739" cy="471054"/>
          </a:xfrm>
          <a:prstGeom prst="rect">
            <a:avLst/>
          </a:prstGeom>
        </p:spPr>
        <p:txBody>
          <a:bodyPr vert="horz" lIns="94225" tIns="47112" rIns="94225" bIns="4711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4"/>
            <a:ext cx="3077739" cy="471054"/>
          </a:xfrm>
          <a:prstGeom prst="rect">
            <a:avLst/>
          </a:prstGeom>
        </p:spPr>
        <p:txBody>
          <a:bodyPr vert="horz" lIns="94225" tIns="47112" rIns="94225" bIns="47112" rtlCol="0" anchor="b"/>
          <a:lstStyle>
            <a:lvl1pPr algn="r">
              <a:defRPr sz="1200"/>
            </a:lvl1pPr>
          </a:lstStyle>
          <a:p>
            <a:fld id="{5534C2EF-8A97-4DAF-B099-E567883644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</a:t>
            </a:r>
            <a:r>
              <a:rPr lang="en-US" dirty="0"/>
              <a:t>To change images on this slide, select a picture and delete it. Then click the Insert Picture icon</a:t>
            </a:r>
            <a:r>
              <a:rPr lang="en-US" baseline="0" dirty="0"/>
              <a:t> </a:t>
            </a:r>
            <a:r>
              <a:rPr lang="en-US" dirty="0"/>
              <a:t>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265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Freeform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Picture Placeholder 18" descr="An empty placeholder to add an image. Click on the placeholder and select the image that you wish to add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Freeform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Picture Placeholder 18" descr="An empty placeholder to add an image. Click on the placeholder and select the image that you wish to add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Freeform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Picture Placeholder 12" descr="An empty placeholder to add an image. Click on the placeholder and select the image that you wish to add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v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Freeform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Picture Placeholder 8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Freeform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Picture Placeholder 10" descr="An empty placeholder to add an image. Click on the placeholder and select the image that you wish to add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Freeform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Picture Placeholder 12" descr="An empty placeholder to add an image. Click on the placeholder and select the image that you wish to add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Freeform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Freeform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" name="Picture Placeholder 20" descr="An empty placeholder to add an image. Click on the placeholder and select the image that you wish to add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289D71E3-7D81-4C24-B9D8-6B108755C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sdat.dat.maryland.gov/RealProperty/Pages/default.aspx" TargetMode="Externa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31259498/" TargetMode="External"/><Relationship Id="rId7" Type="http://schemas.openxmlformats.org/officeDocument/2006/relationships/hyperlink" Target="https://pubmed.ncbi.nlm.nih.gov/30938166/" TargetMode="External"/><Relationship Id="rId2" Type="http://schemas.openxmlformats.org/officeDocument/2006/relationships/hyperlink" Target="https://publications.aap.org/pediatrics/article/138/1/e20161493/52600/Prevention-of-Childhood-Lead-Toxicity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atsdr.cdc.gov/csem/leadtoxicity/patient_treatment.html" TargetMode="External"/><Relationship Id="rId5" Type="http://schemas.openxmlformats.org/officeDocument/2006/relationships/hyperlink" Target="https://www.ncbi.nlm.nih.gov/pmc/articles/PMC6982421/" TargetMode="External"/><Relationship Id="rId4" Type="http://schemas.openxmlformats.org/officeDocument/2006/relationships/hyperlink" Target="https://pubmed.ncbi.nlm.nih.gov/34074717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J6QGcBB0Nc&amp;feature=youtu.be" TargetMode="External"/><Relationship Id="rId2" Type="http://schemas.openxmlformats.org/officeDocument/2006/relationships/hyperlink" Target="https://www.youtube.com/watch?v=B1ycx4DtPfY&amp;feature=youtu.be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2062" y="1905000"/>
            <a:ext cx="9372600" cy="1371600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Lead Poisoning Toolkit</a:t>
            </a:r>
            <a:r>
              <a:rPr lang="en-US" sz="4900" b="1" dirty="0"/>
              <a:t> 2026</a:t>
            </a:r>
            <a:br>
              <a:rPr lang="en-US" sz="4900" b="1" dirty="0"/>
            </a:br>
            <a:r>
              <a:rPr lang="en-US" sz="2700" dirty="0">
                <a:solidFill>
                  <a:srgbClr val="FF0000"/>
                </a:solidFill>
                <a:latin typeface="Lucida Handwriting" panose="03010101010101010101" pitchFamily="66" charset="0"/>
              </a:rPr>
              <a:t>Guidelines For Maryland Practitioners</a:t>
            </a:r>
            <a:br>
              <a:rPr lang="en-US" sz="7200" dirty="0">
                <a:solidFill>
                  <a:srgbClr val="FF0000"/>
                </a:solidFill>
                <a:latin typeface="Lucida Handwriting" panose="03010101010101010101" pitchFamily="66" charset="0"/>
              </a:rPr>
            </a:br>
            <a:endParaRPr lang="en-US" sz="7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1576" y="3200400"/>
            <a:ext cx="7086600" cy="914400"/>
          </a:xfrm>
        </p:spPr>
        <p:txBody>
          <a:bodyPr>
            <a:normAutofit lnSpcReduction="10000"/>
          </a:bodyPr>
          <a:lstStyle/>
          <a:p>
            <a:r>
              <a:rPr lang="en-US" sz="1800" b="1" dirty="0">
                <a:latin typeface="Arial Black" panose="020B0A04020102020204" pitchFamily="34" charset="0"/>
              </a:rPr>
              <a:t>Maryland Chapter </a:t>
            </a:r>
            <a:r>
              <a:rPr lang="en-US" sz="1800" b="1" dirty="0"/>
              <a:t>American Academy of Pediatrics</a:t>
            </a:r>
          </a:p>
          <a:p>
            <a:r>
              <a:rPr lang="en-US" sz="1200" dirty="0">
                <a:latin typeface="Lucida Handwriting" panose="03010101010101010101" pitchFamily="66" charset="0"/>
              </a:rPr>
              <a:t>Paul T. Rogers MD MBA FAAP</a:t>
            </a:r>
          </a:p>
          <a:p>
            <a:r>
              <a:rPr lang="en-US" sz="1200" dirty="0">
                <a:latin typeface="Lucida Handwriting" panose="03010101010101010101" pitchFamily="66" charset="0"/>
              </a:rPr>
              <a:t>Michael Ichniowski, MD, FAAP</a:t>
            </a:r>
          </a:p>
          <a:p>
            <a:endParaRPr lang="en-US" sz="1200" dirty="0">
              <a:latin typeface="Lucida Handwriting" panose="03010101010101010101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77AC82-446F-4F4F-BC58-9E7E900F6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3055144"/>
            <a:ext cx="775805" cy="747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F657B6-B9C5-4EA2-88E8-1588C6FAA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8796">
            <a:off x="10302802" y="914400"/>
            <a:ext cx="1686818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1"/>
            <a:ext cx="98298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 </a:t>
            </a:r>
            <a:r>
              <a:rPr lang="en-US" b="1" dirty="0"/>
              <a:t>Introduction</a:t>
            </a:r>
            <a:r>
              <a:rPr lang="en-US" dirty="0"/>
              <a:t>:  ….</a:t>
            </a:r>
            <a:r>
              <a:rPr lang="en-US" sz="2000" b="1" dirty="0"/>
              <a:t>still treating lead poisoning after all these years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785FE1-F336-4C80-B5EC-565C85B6053A}"/>
              </a:ext>
            </a:extLst>
          </p:cNvPr>
          <p:cNvSpPr txBox="1"/>
          <p:nvPr/>
        </p:nvSpPr>
        <p:spPr>
          <a:xfrm>
            <a:off x="381000" y="609601"/>
            <a:ext cx="10556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2D050"/>
                </a:solidFill>
                <a:latin typeface="+mj-lt"/>
              </a:rPr>
              <a:t>Good News</a:t>
            </a:r>
            <a:r>
              <a:rPr lang="en-US" sz="1400" b="1" dirty="0">
                <a:latin typeface="+mj-lt"/>
              </a:rPr>
              <a:t>: Dramatic reduction in prevalence and incidence of Maryland children with elevated Blood Lead levels (BLL)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2672A6-9022-40B6-BFA7-9D8AAB408DD7}"/>
              </a:ext>
            </a:extLst>
          </p:cNvPr>
          <p:cNvSpPr txBox="1"/>
          <p:nvPr/>
        </p:nvSpPr>
        <p:spPr>
          <a:xfrm>
            <a:off x="8382001" y="2392681"/>
            <a:ext cx="335280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+mj-lt"/>
              </a:rPr>
              <a:t>          </a:t>
            </a:r>
          </a:p>
          <a:p>
            <a:endParaRPr lang="en-US" b="1" dirty="0">
              <a:latin typeface="+mj-lt"/>
            </a:endParaRPr>
          </a:p>
          <a:p>
            <a:pPr marL="342900" indent="-342900">
              <a:buAutoNum type="arabicPeriod"/>
            </a:pPr>
            <a:endParaRPr lang="en-US" b="1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D51B04-4DE8-4547-B9EA-F632B0CACDD4}"/>
              </a:ext>
            </a:extLst>
          </p:cNvPr>
          <p:cNvSpPr txBox="1"/>
          <p:nvPr/>
        </p:nvSpPr>
        <p:spPr>
          <a:xfrm>
            <a:off x="2057400" y="6248400"/>
            <a:ext cx="69189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*</a:t>
            </a:r>
            <a:r>
              <a:rPr lang="en-US" sz="1000" b="1" dirty="0"/>
              <a:t>From Maryland Department of the  Environment annual  report, October 2024:</a:t>
            </a:r>
          </a:p>
          <a:p>
            <a:r>
              <a:rPr lang="en-US" sz="1100" b="1" dirty="0">
                <a:latin typeface="+mj-lt"/>
              </a:rPr>
              <a:t>https://mde.maryland.gov/programs/land/leadpoisoningprevention/pages/healthcare.aspx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45F1B-0B63-4974-A3D5-9CD6025DD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2</a:t>
            </a:fld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BB94C4C-3496-773B-693F-EE76F1C04F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034659"/>
            <a:ext cx="11049000" cy="526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33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10210800" cy="685800"/>
          </a:xfrm>
        </p:spPr>
        <p:txBody>
          <a:bodyPr/>
          <a:lstStyle/>
          <a:p>
            <a:r>
              <a:rPr lang="en-US" sz="4000" b="1" dirty="0"/>
              <a:t>Introduction</a:t>
            </a:r>
            <a:r>
              <a:rPr lang="en-US" b="1" dirty="0"/>
              <a:t>: However…….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6248400" cy="3813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+mj-lt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Bad News</a:t>
            </a:r>
            <a:r>
              <a:rPr lang="en-US" b="1" dirty="0">
                <a:latin typeface="+mj-lt"/>
              </a:rPr>
              <a:t>: </a:t>
            </a:r>
            <a:r>
              <a:rPr lang="en-US" sz="2400" b="1" dirty="0">
                <a:latin typeface="+mj-lt"/>
              </a:rPr>
              <a:t>Lead poisoning still major problem</a:t>
            </a:r>
          </a:p>
          <a:p>
            <a:r>
              <a:rPr lang="en-US" sz="2400" b="1" dirty="0">
                <a:latin typeface="+mj-lt"/>
              </a:rPr>
              <a:t>Lead exposure still represents the most significant environmental concern for young children in Maryland.</a:t>
            </a:r>
          </a:p>
          <a:p>
            <a:r>
              <a:rPr lang="en-US" sz="2400" b="1" dirty="0">
                <a:latin typeface="+mj-lt"/>
              </a:rPr>
              <a:t>In 2024,  2,351 Maryland children had elevated BLL </a:t>
            </a:r>
            <a:r>
              <a:rPr lang="en-US" dirty="0"/>
              <a:t>≥</a:t>
            </a:r>
            <a:r>
              <a:rPr lang="en-US" sz="2400" b="1" dirty="0">
                <a:latin typeface="+mj-lt"/>
              </a:rPr>
              <a:t> 3.5 µg/dL which can cause neuropsychological impairments, learning problems, and behavior disorders. </a:t>
            </a:r>
          </a:p>
          <a:p>
            <a:endParaRPr lang="en-US" b="1" dirty="0">
              <a:latin typeface="+mj-lt"/>
            </a:endParaRPr>
          </a:p>
          <a:p>
            <a:endParaRPr lang="en-US" b="1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285E47-15F1-4F9F-848C-38F6AC3FC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1137647"/>
            <a:ext cx="4465320" cy="397092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D34260-ED5F-442C-869D-80DEA5456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9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25454-8C92-4FD4-B154-2AC1D1B19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049000" cy="1387474"/>
          </a:xfrm>
        </p:spPr>
        <p:txBody>
          <a:bodyPr>
            <a:normAutofit/>
          </a:bodyPr>
          <a:lstStyle/>
          <a:p>
            <a:r>
              <a:rPr lang="en-US" sz="4000" b="1" dirty="0"/>
              <a:t> Exposure to Lead Hazards in Maryland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C5D34-858B-4192-AB7C-BC241BC8E7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64448" y="1447800"/>
            <a:ext cx="5791200" cy="3886200"/>
          </a:xfrm>
        </p:spPr>
        <p:txBody>
          <a:bodyPr>
            <a:norm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+mj-lt"/>
              </a:rPr>
              <a:t>a. Deteriorated lead-based paint and lead contaminated house dust remain the most frequent source of lead poisoning in Maryland children*</a:t>
            </a:r>
            <a:r>
              <a:rPr lang="en-US" sz="1600" b="1" dirty="0">
                <a:latin typeface="+mj-lt"/>
              </a:rPr>
              <a:t>.</a:t>
            </a:r>
          </a:p>
          <a:p>
            <a:r>
              <a:rPr lang="en-US" sz="1600" b="1" dirty="0">
                <a:latin typeface="+mj-lt"/>
              </a:rPr>
              <a:t>b. Houses built before 1978 are considered to have lead-based paint till proven otherwise. </a:t>
            </a:r>
          </a:p>
          <a:p>
            <a:r>
              <a:rPr lang="en-US" sz="1600" b="1" dirty="0">
                <a:latin typeface="+mj-lt"/>
              </a:rPr>
              <a:t>c. Remodeling in a house built before 1978 may release large amounts of  lead contaminated house dust. </a:t>
            </a:r>
          </a:p>
          <a:p>
            <a:r>
              <a:rPr lang="en-US" sz="1600" b="1" dirty="0">
                <a:solidFill>
                  <a:srgbClr val="FF0000"/>
                </a:solidFill>
                <a:latin typeface="+mj-lt"/>
              </a:rPr>
              <a:t>d. Low-income families more likely to be renting properties at risk for lead hazards.</a:t>
            </a:r>
          </a:p>
          <a:p>
            <a:r>
              <a:rPr lang="en-US" sz="1600" b="1" dirty="0">
                <a:latin typeface="+mj-lt"/>
              </a:rPr>
              <a:t>e. Sources of information about the year a house was built: </a:t>
            </a:r>
          </a:p>
          <a:p>
            <a:r>
              <a:rPr lang="en-US" sz="1600" b="1" dirty="0">
                <a:latin typeface="+mj-lt"/>
              </a:rPr>
              <a:t> MD Department of Assessments and Taxation:    </a:t>
            </a:r>
            <a:r>
              <a:rPr lang="en-US" sz="1600" b="1" dirty="0">
                <a:solidFill>
                  <a:srgbClr val="0070C0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https://sdat.dat.maryland.gov/RealProperty/Pages/default.aspx</a:t>
            </a:r>
            <a:endParaRPr lang="en-US" sz="1600" b="1" dirty="0">
              <a:solidFill>
                <a:srgbClr val="0070C0"/>
              </a:solidFill>
              <a:latin typeface="+mj-lt"/>
            </a:endParaRPr>
          </a:p>
          <a:p>
            <a:r>
              <a:rPr lang="en-US" sz="1600" b="1" dirty="0">
                <a:latin typeface="+mj-lt"/>
              </a:rPr>
              <a:t>  ii.  Zillow: </a:t>
            </a:r>
            <a:r>
              <a:rPr lang="en-US" sz="1600" b="1" u="sng" dirty="0">
                <a:solidFill>
                  <a:srgbClr val="0070C0"/>
                </a:solidFill>
                <a:latin typeface="+mj-lt"/>
              </a:rPr>
              <a:t>https://www.zillow.com/md/</a:t>
            </a:r>
          </a:p>
          <a:p>
            <a:endParaRPr lang="en-US" b="1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19CC40-8ED6-4E52-9CFD-6C8189873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905000"/>
            <a:ext cx="4029634" cy="27771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E27455-656E-46B5-B648-E9F8C2C77156}"/>
              </a:ext>
            </a:extLst>
          </p:cNvPr>
          <p:cNvSpPr txBox="1"/>
          <p:nvPr/>
        </p:nvSpPr>
        <p:spPr>
          <a:xfrm>
            <a:off x="2514600" y="6096000"/>
            <a:ext cx="4800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*</a:t>
            </a:r>
            <a:r>
              <a:rPr lang="en-US" sz="900" b="1" dirty="0">
                <a:latin typeface="+mj-lt"/>
              </a:rPr>
              <a:t>From Maryland Department of the  Environment annual  report, October 2020</a:t>
            </a:r>
            <a:r>
              <a:rPr lang="en-US" sz="1200" b="1" dirty="0">
                <a:latin typeface="+mj-lt"/>
              </a:rPr>
              <a:t>. </a:t>
            </a:r>
            <a:endParaRPr lang="en-US" b="1" dirty="0">
              <a:latin typeface="+mj-lt"/>
            </a:endParaRP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4B0A1-5EFE-4409-A727-BDAEE26F5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84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b="1" dirty="0"/>
              <a:t>Additional lead hazards*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0272564-D75B-4A7D-87BD-DB813A3757F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22861" b="22861"/>
          <a:stretch>
            <a:fillRect/>
          </a:stretch>
        </p:blipFill>
        <p:spPr>
          <a:xfrm>
            <a:off x="1219200" y="614432"/>
            <a:ext cx="2362200" cy="12905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4F7ED9-711A-4EBB-8E48-BEB7D08AAD81}"/>
              </a:ext>
            </a:extLst>
          </p:cNvPr>
          <p:cNvSpPr txBox="1"/>
          <p:nvPr/>
        </p:nvSpPr>
        <p:spPr>
          <a:xfrm>
            <a:off x="1219200" y="1843571"/>
            <a:ext cx="2443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Imported painted toys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D4AF8C02-B173-438F-AA5B-F94D09167E8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 t="11962" b="11962"/>
          <a:stretch>
            <a:fillRect/>
          </a:stretch>
        </p:blipFill>
        <p:spPr>
          <a:xfrm>
            <a:off x="1178473" y="2629426"/>
            <a:ext cx="2443654" cy="14094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4353695-EE69-4B1D-A613-343AEB1332C8}"/>
              </a:ext>
            </a:extLst>
          </p:cNvPr>
          <p:cNvSpPr txBox="1"/>
          <p:nvPr/>
        </p:nvSpPr>
        <p:spPr>
          <a:xfrm>
            <a:off x="1070748" y="4015555"/>
            <a:ext cx="3129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Kohl-imported cosmetics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0ACD3A-6730-43B3-85CC-CFB1C18EE379}"/>
              </a:ext>
            </a:extLst>
          </p:cNvPr>
          <p:cNvSpPr txBox="1"/>
          <p:nvPr/>
        </p:nvSpPr>
        <p:spPr>
          <a:xfrm>
            <a:off x="1178473" y="5925929"/>
            <a:ext cx="2748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Imported spices, especially turmeric &amp; cinnamon</a:t>
            </a:r>
          </a:p>
        </p:txBody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DC3A0778-4989-4527-B9BA-68509A84D876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/>
          <a:srcRect t="6817" b="6817"/>
          <a:stretch>
            <a:fillRect/>
          </a:stretch>
        </p:blipFill>
        <p:spPr>
          <a:xfrm>
            <a:off x="4819948" y="3657600"/>
            <a:ext cx="3957565" cy="223146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D825918-ED7C-4F2C-8830-21FFD45BFF7A}"/>
              </a:ext>
            </a:extLst>
          </p:cNvPr>
          <p:cNvSpPr txBox="1"/>
          <p:nvPr/>
        </p:nvSpPr>
        <p:spPr>
          <a:xfrm>
            <a:off x="4857917" y="5978063"/>
            <a:ext cx="4247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Children recently arrived in MD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74A444B-4742-4466-8BFB-3E1D57FE4372}"/>
              </a:ext>
            </a:extLst>
          </p:cNvPr>
          <p:cNvSpPr txBox="1"/>
          <p:nvPr/>
        </p:nvSpPr>
        <p:spPr>
          <a:xfrm>
            <a:off x="4495800" y="2774603"/>
            <a:ext cx="487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Parent occupation or hobby: lead dust firearms range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D35C2A4-C431-47A6-947A-360AD03877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400" y="431726"/>
            <a:ext cx="3250564" cy="2342877"/>
          </a:xfrm>
          <a:prstGeom prst="rect">
            <a:avLst/>
          </a:prstGeom>
        </p:spPr>
      </p:pic>
      <p:pic>
        <p:nvPicPr>
          <p:cNvPr id="35" name="Picture Placeholder 34">
            <a:extLst>
              <a:ext uri="{FF2B5EF4-FFF2-40B4-BE49-F238E27FC236}">
                <a16:creationId xmlns:a16="http://schemas.microsoft.com/office/drawing/2014/main" id="{18139BDD-6C98-4254-A10B-D9485908ED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/>
          <a:srcRect t="4905" b="4905"/>
          <a:stretch>
            <a:fillRect/>
          </a:stretch>
        </p:blipFill>
        <p:spPr>
          <a:xfrm>
            <a:off x="1389415" y="4721613"/>
            <a:ext cx="2021317" cy="1139714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6CD21D-A019-412C-AD7F-2B056FF6DB83}"/>
              </a:ext>
            </a:extLst>
          </p:cNvPr>
          <p:cNvSpPr txBox="1"/>
          <p:nvPr/>
        </p:nvSpPr>
        <p:spPr>
          <a:xfrm>
            <a:off x="914400" y="6705600"/>
            <a:ext cx="10134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+mj-lt"/>
              </a:rPr>
              <a:t>*See US Consumer Product Safety Commission for recent recalls: https://www.cpsc.gov/Recalls?combine=lead+in+products&amp;=Apply&amp;field_rc_date%5Bdate%5D=&amp;field_rc_date_1%5Bdate%5D=</a:t>
            </a:r>
          </a:p>
        </p:txBody>
      </p:sp>
    </p:spTree>
    <p:extLst>
      <p:ext uri="{BB962C8B-B14F-4D97-AF65-F5344CB8AC3E}">
        <p14:creationId xmlns:p14="http://schemas.microsoft.com/office/powerpoint/2010/main" val="80796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5126"/>
            <a:ext cx="10515600" cy="549274"/>
          </a:xfrm>
        </p:spPr>
        <p:txBody>
          <a:bodyPr>
            <a:normAutofit/>
          </a:bodyPr>
          <a:lstStyle/>
          <a:p>
            <a:r>
              <a:rPr lang="en-US" sz="2800" b="1" dirty="0"/>
              <a:t>Toxicokinetics:</a:t>
            </a:r>
            <a:r>
              <a:rPr lang="en-US" sz="2800" b="1" dirty="0">
                <a:solidFill>
                  <a:srgbClr val="92D050"/>
                </a:solidFill>
              </a:rPr>
              <a:t> Absorption </a:t>
            </a:r>
            <a:r>
              <a:rPr lang="en-US" sz="2800" b="1" dirty="0"/>
              <a:t>and Distribution of Lead in the Body*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0377" y="1548779"/>
            <a:ext cx="4389120" cy="795867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Exposure pathway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>
                <a:latin typeface="+mj-lt"/>
              </a:rPr>
              <a:t>Most commonly, lead contaminated house dust is transferred into a child’s body by hand to mouth activity</a:t>
            </a:r>
          </a:p>
          <a:p>
            <a:r>
              <a:rPr lang="en-US" b="1" dirty="0">
                <a:latin typeface="+mj-lt"/>
              </a:rPr>
              <a:t>Young children with pica are at greatest risk for lead ingestion</a:t>
            </a:r>
          </a:p>
          <a:p>
            <a:r>
              <a:rPr lang="en-US" b="1" dirty="0">
                <a:latin typeface="+mj-lt"/>
              </a:rPr>
              <a:t>Pregnant women with current or previous lead poisoning history can transmit lead to the fetus by trans-placental route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48778"/>
            <a:ext cx="4389120" cy="795867"/>
          </a:xfrm>
        </p:spPr>
        <p:txBody>
          <a:bodyPr>
            <a:normAutofit/>
          </a:bodyPr>
          <a:lstStyle/>
          <a:p>
            <a:r>
              <a:rPr lang="en-US" sz="3200" b="1" dirty="0"/>
              <a:t>Absorption by GI tract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0005" y="2624666"/>
            <a:ext cx="4389120" cy="2675467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+mj-lt"/>
              </a:rPr>
              <a:t>The percent of lead absorbed by young child is 50% (100% on an empty stomach) compared to 10% in an adult. </a:t>
            </a:r>
          </a:p>
          <a:p>
            <a:r>
              <a:rPr lang="en-US" b="1" dirty="0">
                <a:latin typeface="+mj-lt"/>
              </a:rPr>
              <a:t>Lead absorption is enhanced by high fat diet, smaller particulate size,  and  deficiencies in Iron, Calcium, and Zinc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372392-6FDC-460B-85E9-200FB805803E}"/>
              </a:ext>
            </a:extLst>
          </p:cNvPr>
          <p:cNvSpPr txBox="1"/>
          <p:nvPr/>
        </p:nvSpPr>
        <p:spPr>
          <a:xfrm>
            <a:off x="2590800" y="60198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  <a:r>
              <a:rPr lang="en-US" sz="1000" dirty="0">
                <a:latin typeface="+mj-lt"/>
              </a:rPr>
              <a:t>EPA ISA 2013: https://www.epa.gov/isa/integrated-science-assessment-isa-lead</a:t>
            </a:r>
          </a:p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8467A5D-09EF-4C55-9BB8-C91ECCF2E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73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Toxicokinetics: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/>
              <a:t>Absorption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/>
              <a:t>and</a:t>
            </a:r>
            <a:r>
              <a:rPr lang="en-US" b="1" dirty="0">
                <a:solidFill>
                  <a:srgbClr val="92D050"/>
                </a:solidFill>
              </a:rPr>
              <a:t> Distribution </a:t>
            </a:r>
            <a:r>
              <a:rPr lang="en-US" b="1" dirty="0"/>
              <a:t>of Lead in the Body*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3E2DD8-9A68-4C5B-AE27-F831D0BB70C2}"/>
              </a:ext>
            </a:extLst>
          </p:cNvPr>
          <p:cNvSpPr txBox="1"/>
          <p:nvPr/>
        </p:nvSpPr>
        <p:spPr>
          <a:xfrm>
            <a:off x="800101" y="1511258"/>
            <a:ext cx="666749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>
                <a:latin typeface="+mj-lt"/>
              </a:rPr>
              <a:t>Bones and teeth</a:t>
            </a:r>
          </a:p>
          <a:p>
            <a:pPr marL="800100" lvl="1" indent="-342900">
              <a:buAutoNum type="alphaLcPeriod"/>
            </a:pPr>
            <a:r>
              <a:rPr lang="en-US" b="1" dirty="0">
                <a:latin typeface="+mj-lt"/>
              </a:rPr>
              <a:t>The half-life of lead into bones is up to 20 years.</a:t>
            </a:r>
          </a:p>
          <a:p>
            <a:pPr marL="800100" lvl="1" indent="-342900">
              <a:buAutoNum type="alphaLcPeriod"/>
            </a:pPr>
            <a:r>
              <a:rPr lang="en-US" b="1" dirty="0">
                <a:latin typeface="+mj-lt"/>
              </a:rPr>
              <a:t>Release of lead back to the blood is increased in stress, pregnancy, and chronic disease. </a:t>
            </a:r>
          </a:p>
          <a:p>
            <a:pPr marL="342900" indent="-342900">
              <a:buAutoNum type="arabicPeriod"/>
            </a:pPr>
            <a:r>
              <a:rPr lang="en-US" b="1" dirty="0">
                <a:latin typeface="+mj-lt"/>
              </a:rPr>
              <a:t>Soft tissue (brain, liver, kidneys)</a:t>
            </a:r>
          </a:p>
          <a:p>
            <a:r>
              <a:rPr lang="en-US" b="1" dirty="0">
                <a:latin typeface="+mj-lt"/>
              </a:rPr>
              <a:t>        a. Brain is target organ</a:t>
            </a:r>
          </a:p>
          <a:p>
            <a:r>
              <a:rPr lang="en-US" b="1" dirty="0">
                <a:latin typeface="+mj-lt"/>
              </a:rPr>
              <a:t>        b. The half-life of lead in the brain is up to 2 years 	</a:t>
            </a:r>
          </a:p>
          <a:p>
            <a:r>
              <a:rPr lang="en-US" b="1" dirty="0">
                <a:latin typeface="+mj-lt"/>
              </a:rPr>
              <a:t>3.   Blood</a:t>
            </a:r>
          </a:p>
          <a:p>
            <a:pPr marL="800100" lvl="1" indent="-342900">
              <a:buAutoNum type="alphaLcPeriod"/>
            </a:pPr>
            <a:r>
              <a:rPr lang="en-US" b="1" dirty="0">
                <a:latin typeface="+mj-lt"/>
              </a:rPr>
              <a:t>The half-life lead in blood after acute ingestion is ~30 days and up to a year with chronic elevated BLL</a:t>
            </a:r>
          </a:p>
          <a:p>
            <a:pPr marL="800100" lvl="1" indent="-342900">
              <a:buAutoNum type="alphaLcPeriod"/>
            </a:pPr>
            <a:r>
              <a:rPr lang="en-US" b="1" dirty="0">
                <a:latin typeface="+mj-lt"/>
              </a:rPr>
              <a:t>An elevated blood lead level measures recent absorption as well as lead released from bones from previous absorption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5F0A3E-E56A-4D9B-B103-FF5D4B053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1532930"/>
            <a:ext cx="4419600" cy="3200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8A073A-A473-479C-9E72-E66EF7090447}"/>
              </a:ext>
            </a:extLst>
          </p:cNvPr>
          <p:cNvSpPr txBox="1"/>
          <p:nvPr/>
        </p:nvSpPr>
        <p:spPr>
          <a:xfrm>
            <a:off x="2362200" y="6172200"/>
            <a:ext cx="525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*EPA ISA 2013: https://www.epa.gov/isa/integrated-science-assessment-isa-lead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54D57F-F217-473E-BD6D-653C4CBDD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57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D282F-5D29-4778-86C1-2A167E8EC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463674"/>
          </a:xfrm>
        </p:spPr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736DF8-3B27-498A-806D-75100B468009}"/>
              </a:ext>
            </a:extLst>
          </p:cNvPr>
          <p:cNvSpPr txBox="1"/>
          <p:nvPr/>
        </p:nvSpPr>
        <p:spPr>
          <a:xfrm>
            <a:off x="609600" y="76200"/>
            <a:ext cx="1043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j-lt"/>
              </a:rPr>
              <a:t>Neurotoxic Effects of Lead Poisoning: the Neuro-psychological Deficits in Children*</a:t>
            </a:r>
            <a:endParaRPr lang="en-US" sz="3600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EB901B-81B8-43CD-9187-1AF5C1FA260F}"/>
              </a:ext>
            </a:extLst>
          </p:cNvPr>
          <p:cNvSpPr txBox="1"/>
          <p:nvPr/>
        </p:nvSpPr>
        <p:spPr>
          <a:xfrm>
            <a:off x="381699" y="1276529"/>
            <a:ext cx="6858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Cognition: </a:t>
            </a:r>
            <a:r>
              <a:rPr lang="en-US" sz="1600" b="1" dirty="0">
                <a:latin typeface="+mj-lt"/>
              </a:rPr>
              <a:t>dose dependent decrease in IQ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Executive function: </a:t>
            </a:r>
            <a:r>
              <a:rPr lang="en-US" sz="1600" b="1" dirty="0">
                <a:latin typeface="+mj-lt"/>
              </a:rPr>
              <a:t>Impulse control, Emotional Control, Self-Monitoring, Planning and Prioritizing, Task Initiation, and Organization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Attention: </a:t>
            </a:r>
            <a:r>
              <a:rPr lang="en-US" sz="1600" b="1" dirty="0">
                <a:latin typeface="+mj-lt"/>
              </a:rPr>
              <a:t>short attention span, hyperactivity, distractible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Academic progress: </a:t>
            </a:r>
            <a:r>
              <a:rPr lang="en-US" sz="1600" b="1" dirty="0">
                <a:latin typeface="+mj-lt"/>
              </a:rPr>
              <a:t>reading problems, higher absenteeism rates, behind grade level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Memory: </a:t>
            </a:r>
            <a:r>
              <a:rPr lang="en-US" sz="1600" b="1" dirty="0">
                <a:latin typeface="+mj-lt"/>
              </a:rPr>
              <a:t>decrease in verbal and visual memory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Affect: </a:t>
            </a:r>
            <a:r>
              <a:rPr lang="en-US" sz="1600" b="1" dirty="0">
                <a:latin typeface="+mj-lt"/>
              </a:rPr>
              <a:t>increase in oppositional, aggressive, and anti-social behaviors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Language: </a:t>
            </a:r>
            <a:r>
              <a:rPr lang="en-US" sz="1600" b="1" dirty="0">
                <a:latin typeface="+mj-lt"/>
              </a:rPr>
              <a:t>impaired verbal concept formation,  poor grammatical, 	and reasoning</a:t>
            </a:r>
            <a:endParaRPr lang="en-US" sz="2000" b="1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Processing speed:</a:t>
            </a:r>
            <a:r>
              <a:rPr lang="en-US" b="1" dirty="0">
                <a:latin typeface="+mj-lt"/>
              </a:rPr>
              <a:t> </a:t>
            </a:r>
            <a:r>
              <a:rPr lang="en-US" sz="1400" b="1" dirty="0">
                <a:latin typeface="+mj-lt"/>
              </a:rPr>
              <a:t>slowed decision-making abilities and reaction times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0E671B-86C5-4A38-A3D6-15600D096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3893" y="1243672"/>
            <a:ext cx="4950204" cy="42860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C734B4-8979-4AC8-A9BF-76657E58855F}"/>
              </a:ext>
            </a:extLst>
          </p:cNvPr>
          <p:cNvSpPr txBox="1"/>
          <p:nvPr/>
        </p:nvSpPr>
        <p:spPr>
          <a:xfrm>
            <a:off x="2057400" y="5792438"/>
            <a:ext cx="7239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*</a:t>
            </a:r>
            <a:r>
              <a:rPr lang="en-US" sz="1200" b="1" dirty="0">
                <a:latin typeface="+mj-lt"/>
              </a:rPr>
              <a:t>Mason, L</a:t>
            </a:r>
            <a:r>
              <a:rPr lang="en-US" sz="1200" b="1" i="1" dirty="0">
                <a:latin typeface="+mj-lt"/>
              </a:rPr>
              <a:t>. Pb Neurotoxicity: Neuropsychological effects lead toxicity</a:t>
            </a:r>
            <a:r>
              <a:rPr lang="en-US" sz="1200" b="1" dirty="0">
                <a:latin typeface="+mj-lt"/>
              </a:rPr>
              <a:t>. BioMed Research International. </a:t>
            </a:r>
            <a:r>
              <a:rPr lang="fr-FR" sz="1200" dirty="0">
                <a:latin typeface="+mj-lt"/>
              </a:rPr>
              <a:t>Volume 2014, Article ID 840547, 1-8 .Jan 2, 2014.</a:t>
            </a:r>
            <a:r>
              <a:rPr lang="en-US" sz="1200" b="1" dirty="0">
                <a:latin typeface="+mj-lt"/>
              </a:rPr>
              <a:t>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C6FCB5-B390-4FFE-83C9-E7C946627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13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C88BC-FF2F-465B-AEAE-8837D1A4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91800" cy="108267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The Effects of a History of Childhood Lead Poisoning on Adults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D36C80-5331-4088-A939-AF2CF5FC8388}"/>
              </a:ext>
            </a:extLst>
          </p:cNvPr>
          <p:cNvSpPr txBox="1"/>
          <p:nvPr/>
        </p:nvSpPr>
        <p:spPr>
          <a:xfrm>
            <a:off x="1600200" y="1447800"/>
            <a:ext cx="4953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b="1" dirty="0">
                <a:latin typeface="+mj-lt"/>
              </a:rPr>
              <a:t>Further loss of IQ points*</a:t>
            </a:r>
          </a:p>
          <a:p>
            <a:pPr marL="342900" indent="-342900">
              <a:buAutoNum type="arabicPeriod"/>
            </a:pPr>
            <a:r>
              <a:rPr lang="en-US" sz="2400" b="1" dirty="0">
                <a:latin typeface="+mj-lt"/>
              </a:rPr>
              <a:t>Early onset dementia</a:t>
            </a:r>
          </a:p>
          <a:p>
            <a:pPr marL="342900" indent="-342900">
              <a:buAutoNum type="arabicPeriod"/>
            </a:pPr>
            <a:r>
              <a:rPr lang="en-US" sz="2400" b="1" dirty="0">
                <a:latin typeface="+mj-lt"/>
              </a:rPr>
              <a:t>Decrease vocational opportunities and reduced lifetime income</a:t>
            </a:r>
          </a:p>
          <a:p>
            <a:pPr marL="342900" indent="-342900">
              <a:buAutoNum type="arabicPeriod"/>
            </a:pPr>
            <a:r>
              <a:rPr lang="en-US" sz="2400" b="1" dirty="0">
                <a:latin typeface="+mj-lt"/>
              </a:rPr>
              <a:t>Anxiety and depression</a:t>
            </a:r>
          </a:p>
          <a:p>
            <a:pPr marL="342900" indent="-342900">
              <a:buAutoNum type="arabicPeriod"/>
            </a:pPr>
            <a:r>
              <a:rPr lang="en-US" sz="2400" b="1" dirty="0">
                <a:latin typeface="+mj-lt"/>
              </a:rPr>
              <a:t>Downward social mobility</a:t>
            </a:r>
          </a:p>
          <a:p>
            <a:pPr marL="342900" indent="-342900">
              <a:buAutoNum type="arabicPeriod"/>
            </a:pPr>
            <a:r>
              <a:rPr lang="en-US" sz="2400" b="1" dirty="0">
                <a:latin typeface="+mj-lt"/>
              </a:rPr>
              <a:t>Medical conditions</a:t>
            </a:r>
          </a:p>
          <a:p>
            <a:pPr marL="800100" lvl="1" indent="-342900">
              <a:buAutoNum type="alphaLcPeriod"/>
            </a:pPr>
            <a:r>
              <a:rPr lang="en-US" sz="2400" b="1" dirty="0">
                <a:latin typeface="+mj-lt"/>
              </a:rPr>
              <a:t>Hypertension</a:t>
            </a:r>
          </a:p>
          <a:p>
            <a:pPr marL="800100" lvl="1" indent="-342900">
              <a:buAutoNum type="alphaLcPeriod"/>
            </a:pPr>
            <a:r>
              <a:rPr lang="en-US" sz="2400" b="1" dirty="0">
                <a:latin typeface="+mj-lt"/>
              </a:rPr>
              <a:t>Coronary artery disease</a:t>
            </a:r>
          </a:p>
          <a:p>
            <a:pPr marL="800100" lvl="1" indent="-342900">
              <a:buAutoNum type="alphaLcPeriod"/>
            </a:pPr>
            <a:r>
              <a:rPr lang="en-US" sz="2400" b="1" dirty="0">
                <a:latin typeface="+mj-lt"/>
              </a:rPr>
              <a:t>Male and female reproductive function</a:t>
            </a:r>
          </a:p>
          <a:p>
            <a:pPr marL="800100" lvl="1" indent="-342900">
              <a:buAutoNum type="alphaLcPeriod"/>
            </a:pPr>
            <a:r>
              <a:rPr lang="en-US" sz="2400" b="1" dirty="0">
                <a:latin typeface="+mj-lt"/>
              </a:rPr>
              <a:t>Cancer</a:t>
            </a:r>
          </a:p>
          <a:p>
            <a:pPr marL="800100" lvl="1" indent="-342900">
              <a:buAutoNum type="alphaLcPeriod"/>
            </a:pPr>
            <a:endParaRPr lang="en-US" b="1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17B754-AF55-45EB-B528-B3B9A4289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524000"/>
            <a:ext cx="4950381" cy="29751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9475C6-67FA-48F1-9F16-281EB75E29FF}"/>
              </a:ext>
            </a:extLst>
          </p:cNvPr>
          <p:cNvSpPr txBox="1"/>
          <p:nvPr/>
        </p:nvSpPr>
        <p:spPr>
          <a:xfrm>
            <a:off x="1676400" y="5879782"/>
            <a:ext cx="8001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  <a:r>
              <a:rPr lang="en-US" sz="1200" dirty="0">
                <a:latin typeface="+mj-lt"/>
              </a:rPr>
              <a:t>Reuben, A. Association of childhood blood-lead levels with cognitive function and socioeconomic status at 38 years and IQ change and socioeconomic mobility between childhood and adulthood. JAMA. 2017 March 28: 317(12): 1244-1251</a:t>
            </a:r>
          </a:p>
          <a:p>
            <a:r>
              <a:rPr lang="en-US" sz="1200" dirty="0">
                <a:latin typeface="+mj-lt"/>
              </a:rPr>
              <a:t>#EPA ISA 2013</a:t>
            </a:r>
            <a:endParaRPr lang="en-US" dirty="0">
              <a:latin typeface="+mj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F7BE94-0693-4E9D-B055-60A2A582A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28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726EA1-4246-490D-AF22-9B8F0B767A32}"/>
              </a:ext>
            </a:extLst>
          </p:cNvPr>
          <p:cNvSpPr txBox="1"/>
          <p:nvPr/>
        </p:nvSpPr>
        <p:spPr>
          <a:xfrm>
            <a:off x="609600" y="1295400"/>
            <a:ext cx="76962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Perform Lead Risk Assessment Questionnaire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Clinical assessment, including health history, developmental screening and physical exam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Evaluate nutrition and consider iron deficiency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Educate parent/guardian about lead hazards </a:t>
            </a:r>
          </a:p>
          <a:p>
            <a:r>
              <a:rPr lang="en-US" dirty="0"/>
              <a:t>	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4E2206B-204A-4508-8A31-0F89D8762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"/>
            <a:ext cx="9829800" cy="108267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Screening for Lead Poisoning: Identifying Children at Risk*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F2786E-A4CD-4A35-B1C7-E53FC1927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0" y="1295400"/>
            <a:ext cx="2952750" cy="33249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704C98-CCB3-443E-8864-D4FF98FC632D}"/>
              </a:ext>
            </a:extLst>
          </p:cNvPr>
          <p:cNvSpPr txBox="1"/>
          <p:nvPr/>
        </p:nvSpPr>
        <p:spPr>
          <a:xfrm>
            <a:off x="2590800" y="5943600"/>
            <a:ext cx="4724400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+mj-lt"/>
              </a:rPr>
              <a:t>*https://phpa.health.</a:t>
            </a:r>
            <a:r>
              <a:rPr lang="en-US" sz="1050" b="1" dirty="0">
                <a:latin typeface="+mj-lt"/>
              </a:rPr>
              <a:t>maryland</a:t>
            </a:r>
            <a:r>
              <a:rPr lang="en-US" sz="900" b="1" dirty="0">
                <a:latin typeface="+mj-lt"/>
              </a:rPr>
              <a:t>.gov/OEHFP/EH/Pages/Lead.aspx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58268-FC0B-4676-BF81-B6F93A2B6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4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E2A30-6953-460B-B87E-5E5D62D24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800"/>
            <a:ext cx="9829800" cy="1235074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dirty="0"/>
              <a:t>	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	</a:t>
            </a:r>
            <a:r>
              <a:rPr lang="en-US" b="1" dirty="0"/>
              <a:t>Screening for Lead Poisoning:  Lead Risk Assessment Questionnaire* 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CBE210-9B85-48ED-83E4-2DD1B10D2798}"/>
              </a:ext>
            </a:extLst>
          </p:cNvPr>
          <p:cNvSpPr txBox="1"/>
          <p:nvPr/>
        </p:nvSpPr>
        <p:spPr>
          <a:xfrm>
            <a:off x="990600" y="958689"/>
            <a:ext cx="96774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r>
              <a:rPr lang="en-US" sz="2000" b="1" dirty="0">
                <a:latin typeface="+mj-lt"/>
              </a:rPr>
              <a:t>1. Lives in or regularly visits a house/building built before 1978 with peeling or chipping paint, recent/ongoing renovation or remodeling? </a:t>
            </a:r>
          </a:p>
          <a:p>
            <a:r>
              <a:rPr lang="en-US" sz="2000" b="1" dirty="0">
                <a:latin typeface="+mj-lt"/>
              </a:rPr>
              <a:t>2. Ever lived outside the United States or recently arrived from a foreign country? </a:t>
            </a:r>
          </a:p>
          <a:p>
            <a:r>
              <a:rPr lang="en-US" sz="2000" b="1" dirty="0">
                <a:latin typeface="+mj-lt"/>
              </a:rPr>
              <a:t>3. Sibling, housemate/playmate being followed or treated for lead poisoning? </a:t>
            </a:r>
          </a:p>
          <a:p>
            <a:r>
              <a:rPr lang="en-US" sz="2000" b="1" dirty="0">
                <a:latin typeface="+mj-lt"/>
              </a:rPr>
              <a:t>4. If born before 1/1/2015, lives in a 2004 “at risk” zip code? </a:t>
            </a:r>
          </a:p>
          <a:p>
            <a:r>
              <a:rPr lang="en-US" sz="2000" b="1" dirty="0">
                <a:latin typeface="+mj-lt"/>
              </a:rPr>
              <a:t>5. Frequently puts things in his/her mouth such as toys, jewelry, or keys, eats non-food items (pica)? </a:t>
            </a:r>
          </a:p>
          <a:p>
            <a:r>
              <a:rPr lang="en-US" sz="2000" b="1" dirty="0">
                <a:latin typeface="+mj-lt"/>
              </a:rPr>
              <a:t>6. Contact with an adult whose job or hobby involves exposure to lead? </a:t>
            </a:r>
          </a:p>
          <a:p>
            <a:r>
              <a:rPr lang="en-US" sz="2000" b="1" dirty="0">
                <a:latin typeface="+mj-lt"/>
              </a:rPr>
              <a:t>7. Lives near an active lead smelter, battery recycling plant, other lead-related industry, or road where soil and dust may be contaminated with lead? </a:t>
            </a:r>
          </a:p>
          <a:p>
            <a:r>
              <a:rPr lang="en-US" sz="2000" b="1" dirty="0">
                <a:latin typeface="+mj-lt"/>
              </a:rPr>
              <a:t>8. Uses products from other countries such as health remedies, spices, or food, or stores or serves food in leaded crystal, pottery or pewter? 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CAADC9-68EE-4E85-8039-C3E372ECC5C6}"/>
              </a:ext>
            </a:extLst>
          </p:cNvPr>
          <p:cNvSpPr txBox="1"/>
          <p:nvPr/>
        </p:nvSpPr>
        <p:spPr>
          <a:xfrm>
            <a:off x="2209800" y="6019800"/>
            <a:ext cx="6324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+mj-lt"/>
              </a:rPr>
              <a:t>*https://phpa.health.</a:t>
            </a:r>
            <a:r>
              <a:rPr lang="en-US" sz="1200" b="1" dirty="0">
                <a:latin typeface="+mj-lt"/>
              </a:rPr>
              <a:t>maryland</a:t>
            </a:r>
            <a:r>
              <a:rPr lang="en-US" sz="1050" b="1" dirty="0">
                <a:latin typeface="+mj-lt"/>
              </a:rPr>
              <a:t>.gov/OEHFP/EH/Pages/Lead.aspx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E9C07C-C55E-4AFB-A2C9-C366BFFBA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62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206313-0337-414C-A24E-0C587C912161}"/>
              </a:ext>
            </a:extLst>
          </p:cNvPr>
          <p:cNvSpPr txBox="1"/>
          <p:nvPr/>
        </p:nvSpPr>
        <p:spPr>
          <a:xfrm>
            <a:off x="2743200" y="228600"/>
            <a:ext cx="81617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+mj-lt"/>
              </a:rPr>
              <a:t>Testing for Lead Poisoning: Indications*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5787CE-45B5-484E-8FA6-DB0EA01F89CE}"/>
              </a:ext>
            </a:extLst>
          </p:cNvPr>
          <p:cNvSpPr txBox="1"/>
          <p:nvPr/>
        </p:nvSpPr>
        <p:spPr>
          <a:xfrm>
            <a:off x="1547207" y="685800"/>
            <a:ext cx="995899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342900" indent="-342900">
              <a:buAutoNum type="arabicPeriod"/>
            </a:pPr>
            <a:r>
              <a:rPr lang="en-US" sz="2400" b="1" dirty="0">
                <a:latin typeface="+mj-lt"/>
              </a:rPr>
              <a:t>All children born on or after 1/1/2015 tested  at 12 and 24 months (Effective 3/28/2016)</a:t>
            </a:r>
          </a:p>
          <a:p>
            <a:pPr marL="342900" indent="-342900">
              <a:buAutoNum type="arabicPeriod"/>
            </a:pPr>
            <a:r>
              <a:rPr lang="en-US" sz="2400" b="1" dirty="0">
                <a:latin typeface="+mj-lt"/>
              </a:rPr>
              <a:t>For children born before 1/1/2015 follow targeted testing guidelines </a:t>
            </a:r>
          </a:p>
          <a:p>
            <a:r>
              <a:rPr lang="en-US" sz="2400" b="1" dirty="0">
                <a:latin typeface="+mj-lt"/>
              </a:rPr>
              <a:t>3. Parental/guardian request</a:t>
            </a:r>
          </a:p>
          <a:p>
            <a:r>
              <a:rPr lang="en-US" sz="2400" b="1" dirty="0">
                <a:latin typeface="+mj-lt"/>
              </a:rPr>
              <a:t>4. Possible lead exposure or symptoms of lead poisoning, either from health history, development assessment, physical exam or newly positive item on Lead Risk Assessment Questionnaire. </a:t>
            </a:r>
          </a:p>
          <a:p>
            <a:r>
              <a:rPr lang="en-US" sz="2400" b="1" dirty="0">
                <a:latin typeface="+mj-lt"/>
              </a:rPr>
              <a:t>5. Follow-up testing on a previously elevated Blood Lead Level </a:t>
            </a:r>
          </a:p>
          <a:p>
            <a:r>
              <a:rPr lang="en-US" sz="2400" b="1" dirty="0">
                <a:latin typeface="+mj-lt"/>
              </a:rPr>
              <a:t>6. Missed screening: If 12-month test was indicated and no proof of test, then perform as soon as possible after 12 months and then again at 24 months. If 24-month test was indicated and no proof of test, then perform test as soon as possible.</a:t>
            </a:r>
          </a:p>
          <a:p>
            <a:r>
              <a:rPr lang="en-US" dirty="0"/>
              <a:t>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4DE4D7-EEBC-43EE-8A87-AA24F5BAD28A}"/>
              </a:ext>
            </a:extLst>
          </p:cNvPr>
          <p:cNvSpPr txBox="1"/>
          <p:nvPr/>
        </p:nvSpPr>
        <p:spPr>
          <a:xfrm>
            <a:off x="1981200" y="5943600"/>
            <a:ext cx="541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+mj-lt"/>
              </a:rPr>
              <a:t>*https://phpa.health.</a:t>
            </a:r>
            <a:r>
              <a:rPr lang="en-US" sz="1400" b="1" dirty="0">
                <a:latin typeface="+mj-lt"/>
              </a:rPr>
              <a:t>maryland</a:t>
            </a:r>
            <a:r>
              <a:rPr lang="en-US" sz="1100" b="1" dirty="0">
                <a:latin typeface="+mj-lt"/>
              </a:rPr>
              <a:t>.gov/OEHFP/EH/Pages/Lead.aspx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D93D42-6FFF-431A-BD68-24ABFA9C9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01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11A50-D183-4A72-8433-762085ED6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Point of Care Testing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3955A9-E813-42BF-8758-57A620595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1676400"/>
            <a:ext cx="3346945" cy="30127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DCD6AC-6520-400B-8B87-E58322517568}"/>
              </a:ext>
            </a:extLst>
          </p:cNvPr>
          <p:cNvSpPr txBox="1"/>
          <p:nvPr/>
        </p:nvSpPr>
        <p:spPr>
          <a:xfrm>
            <a:off x="304800" y="1857588"/>
            <a:ext cx="4495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b="1" dirty="0">
                <a:latin typeface="+mj-lt"/>
              </a:rPr>
              <a:t>Recommended by Maryland Department of Health</a:t>
            </a:r>
          </a:p>
          <a:p>
            <a:pPr marL="342900" indent="-342900">
              <a:buAutoNum type="arabicPeriod"/>
            </a:pPr>
            <a:r>
              <a:rPr lang="en-US" sz="2000" b="1" dirty="0">
                <a:latin typeface="+mj-lt"/>
              </a:rPr>
              <a:t>CLIA waived</a:t>
            </a:r>
          </a:p>
          <a:p>
            <a:pPr marL="342900" indent="-342900">
              <a:buAutoNum type="arabicPeriod"/>
            </a:pPr>
            <a:r>
              <a:rPr lang="en-US" sz="2000" b="1" dirty="0">
                <a:latin typeface="+mj-lt"/>
              </a:rPr>
              <a:t>Increased compliance</a:t>
            </a:r>
          </a:p>
          <a:p>
            <a:pPr marL="342900" indent="-342900">
              <a:buAutoNum type="arabicPeriod"/>
            </a:pPr>
            <a:r>
              <a:rPr lang="en-US" sz="2000" b="1" dirty="0">
                <a:latin typeface="+mj-lt"/>
              </a:rPr>
              <a:t>Cost effective</a:t>
            </a:r>
          </a:p>
          <a:p>
            <a:pPr marL="342900" indent="-342900">
              <a:buAutoNum type="arabicPeriod"/>
            </a:pPr>
            <a:r>
              <a:rPr lang="en-US" sz="2000" b="1" dirty="0">
                <a:latin typeface="+mj-lt"/>
              </a:rPr>
              <a:t>Not disruptive to office operations</a:t>
            </a:r>
          </a:p>
          <a:p>
            <a:pPr marL="342900" indent="-342900">
              <a:buAutoNum type="arabicPeriod"/>
            </a:pPr>
            <a:r>
              <a:rPr lang="en-US" sz="2000" b="1" dirty="0">
                <a:latin typeface="+mj-lt"/>
              </a:rPr>
              <a:t>Minimal time to train staff</a:t>
            </a:r>
          </a:p>
          <a:p>
            <a:pPr marL="342900" indent="-342900">
              <a:buAutoNum type="arabicPeriod"/>
            </a:pPr>
            <a:r>
              <a:rPr lang="en-US" sz="2000" b="1" dirty="0">
                <a:latin typeface="+mj-lt"/>
              </a:rPr>
              <a:t>Well accepted by parents and patients</a:t>
            </a:r>
          </a:p>
          <a:p>
            <a:pPr marL="342900" indent="-342900">
              <a:buAutoNum type="arabicPeriod"/>
            </a:pPr>
            <a:endParaRPr lang="en-US" b="1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3C2E79-6F94-4A8F-8853-8937EE478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676400"/>
            <a:ext cx="3557588" cy="30127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EF173C-E1A4-4B32-8359-D09D4F07E59F}"/>
              </a:ext>
            </a:extLst>
          </p:cNvPr>
          <p:cNvSpPr txBox="1"/>
          <p:nvPr/>
        </p:nvSpPr>
        <p:spPr>
          <a:xfrm>
            <a:off x="1981200" y="6019800"/>
            <a:ext cx="5791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+mj-lt"/>
              </a:rPr>
              <a:t>Pictures from video: https://www.youtube.com/watch?v=B1ycx4DtPfY&amp;feature=youtu.be</a:t>
            </a:r>
          </a:p>
        </p:txBody>
      </p:sp>
    </p:spTree>
    <p:extLst>
      <p:ext uri="{BB962C8B-B14F-4D97-AF65-F5344CB8AC3E}">
        <p14:creationId xmlns:p14="http://schemas.microsoft.com/office/powerpoint/2010/main" val="96742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78CA0-0C3A-4938-8AE1-89C894EC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6"/>
            <a:ext cx="11811000" cy="701674"/>
          </a:xfrm>
        </p:spPr>
        <p:txBody>
          <a:bodyPr>
            <a:noAutofit/>
          </a:bodyPr>
          <a:lstStyle/>
          <a:p>
            <a:pPr algn="ctr"/>
            <a:br>
              <a:rPr lang="en-US" sz="2800" b="1" dirty="0"/>
            </a:br>
            <a:r>
              <a:rPr lang="en-US" sz="2800" b="1" dirty="0"/>
              <a:t>Clinical Guidelines on New CDC Blood Lead Reference Level</a:t>
            </a:r>
            <a:r>
              <a:rPr lang="en-US" b="1" dirty="0"/>
              <a:t>*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661DD2-A8CE-4441-87B8-E009F349D50E}"/>
              </a:ext>
            </a:extLst>
          </p:cNvPr>
          <p:cNvSpPr txBox="1"/>
          <p:nvPr/>
        </p:nvSpPr>
        <p:spPr>
          <a:xfrm>
            <a:off x="1828800" y="5791200"/>
            <a:ext cx="70866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  <a:r>
              <a:rPr lang="en-US" sz="1100" b="1" dirty="0">
                <a:latin typeface="+mj-lt"/>
              </a:rPr>
              <a:t>Letter to Maryland providers January 21, 2022, from Dr. Cliff Mitchell, Director Environmental Health Bureau, Maryland Department of Health</a:t>
            </a:r>
            <a:endParaRPr lang="en-US" b="1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383674-315D-4914-9392-88B385F96E1A}"/>
              </a:ext>
            </a:extLst>
          </p:cNvPr>
          <p:cNvSpPr txBox="1"/>
          <p:nvPr/>
        </p:nvSpPr>
        <p:spPr>
          <a:xfrm>
            <a:off x="955127" y="1524000"/>
            <a:ext cx="1070347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+mj-lt"/>
              </a:rPr>
              <a:t>The CDC announced October 28, 2021, that it has updated its blood lead reference value from ≥ 5 µg/dL to ≥ 3.5 µg/dL.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+mj-lt"/>
              </a:rPr>
              <a:t>Currently the legal definition of elevated blood lead level  in Maryland remains at ≥ 5 µg/dL however,</a:t>
            </a:r>
          </a:p>
          <a:p>
            <a:r>
              <a:rPr lang="en-US" b="1" dirty="0">
                <a:latin typeface="+mj-lt"/>
              </a:rPr>
              <a:t>    the Maryland Department of the Environment  and the Maryland Department of Health officially </a:t>
            </a:r>
            <a:r>
              <a:rPr lang="en-US" sz="2000" b="1" dirty="0">
                <a:latin typeface="+mj-lt"/>
              </a:rPr>
              <a:t>use            the </a:t>
            </a:r>
            <a:r>
              <a:rPr lang="en-US" b="1" dirty="0">
                <a:latin typeface="+mj-lt"/>
              </a:rPr>
              <a:t>stricter blood lead reference value of </a:t>
            </a:r>
            <a:r>
              <a:rPr lang="en-US" sz="1600" b="1" u="none" strike="noStrike" dirty="0">
                <a:effectLst/>
                <a:latin typeface="+mj-lt"/>
              </a:rPr>
              <a:t>3.5 µg/</a:t>
            </a:r>
            <a:r>
              <a:rPr lang="en-US" sz="1400" b="1" u="none" strike="noStrike" dirty="0">
                <a:effectLst/>
                <a:latin typeface="+mj-lt"/>
              </a:rPr>
              <a:t>dL</a:t>
            </a:r>
            <a:r>
              <a:rPr lang="en-US" sz="2000" b="1" dirty="0">
                <a:latin typeface="+mj-lt"/>
              </a:rPr>
              <a:t> to trigger public health interventions and notices.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+mj-lt"/>
              </a:rPr>
              <a:t>Providers need to follow-up on children with blood lead levels of 3.5 – 4.9 µg/dL to ensure that the     child’s blood lead levels are not increasing, an indication of  ongoing exposure. 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20E72F-3E14-41E5-B4CC-06D913A34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12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8628E-EB18-4435-9DFB-66C7BD16E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6"/>
            <a:ext cx="11201400" cy="93027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CDC Recommended Actions Based on Blood Lead Level *</a:t>
            </a:r>
            <a:b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</a:br>
            <a:r>
              <a:rPr lang="en-US" b="1" dirty="0"/>
              <a:t>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AF9284-11BF-4838-8E50-5AA0F065D0E8}"/>
              </a:ext>
            </a:extLst>
          </p:cNvPr>
          <p:cNvSpPr txBox="1"/>
          <p:nvPr/>
        </p:nvSpPr>
        <p:spPr>
          <a:xfrm>
            <a:off x="2133600" y="5985043"/>
            <a:ext cx="60198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+mj-lt"/>
              </a:rPr>
              <a:t>*Adopted from </a:t>
            </a:r>
            <a:r>
              <a:rPr lang="en-US" sz="900" b="1" dirty="0">
                <a:latin typeface="+mj-lt"/>
              </a:rPr>
              <a:t>https://www.cdc.gov/nceh/lead/advisory/acclpp/actions-blls.htm posted on-line March 15, 2022</a:t>
            </a:r>
            <a:endParaRPr lang="en-US" sz="1200" b="1" dirty="0">
              <a:latin typeface="+mj-lt"/>
            </a:endParaRP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CE7172-03AA-4941-A84A-C22BD4226376}"/>
              </a:ext>
            </a:extLst>
          </p:cNvPr>
          <p:cNvSpPr txBox="1"/>
          <p:nvPr/>
        </p:nvSpPr>
        <p:spPr>
          <a:xfrm>
            <a:off x="1066800" y="1066800"/>
            <a:ext cx="10058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+mj-lt"/>
              </a:rPr>
              <a:t>Patient’s venous BLL is &lt; 3.5 μg/dL</a:t>
            </a:r>
            <a:endParaRPr lang="en-US" b="0" i="0" dirty="0">
              <a:solidFill>
                <a:srgbClr val="000000"/>
              </a:solidFill>
              <a:effectLst/>
              <a:latin typeface="+mj-l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+mj-lt"/>
              </a:rPr>
              <a:t>Provide education about common sources of lead exposure and information on how to further prevent exposure.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+mj-lt"/>
              </a:rPr>
              <a:t> During well-child visits, check development to make sure age-appropriate milestones are being met.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+mj-lt"/>
              </a:rPr>
              <a:t> During well-child visits, discuss diet and nutrition with a focus on iron and calcium intake.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+mj-lt"/>
              </a:rPr>
              <a:t> Conduct follow-up blood lead testing at recommended intervals based on the child’s age.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BB0A62A-676F-44CB-8806-1BD9DFE080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427266"/>
              </p:ext>
            </p:extLst>
          </p:nvPr>
        </p:nvGraphicFramePr>
        <p:xfrm>
          <a:off x="762000" y="2971800"/>
          <a:ext cx="10439400" cy="2593435"/>
        </p:xfrm>
        <a:graphic>
          <a:graphicData uri="http://schemas.openxmlformats.org/drawingml/2006/table">
            <a:tbl>
              <a:tblPr/>
              <a:tblGrid>
                <a:gridCol w="3649546">
                  <a:extLst>
                    <a:ext uri="{9D8B030D-6E8A-4147-A177-3AD203B41FA5}">
                      <a16:colId xmlns:a16="http://schemas.microsoft.com/office/drawing/2014/main" val="2703304313"/>
                    </a:ext>
                  </a:extLst>
                </a:gridCol>
                <a:gridCol w="3394927">
                  <a:extLst>
                    <a:ext uri="{9D8B030D-6E8A-4147-A177-3AD203B41FA5}">
                      <a16:colId xmlns:a16="http://schemas.microsoft.com/office/drawing/2014/main" val="1038151943"/>
                    </a:ext>
                  </a:extLst>
                </a:gridCol>
                <a:gridCol w="3394927">
                  <a:extLst>
                    <a:ext uri="{9D8B030D-6E8A-4147-A177-3AD203B41FA5}">
                      <a16:colId xmlns:a16="http://schemas.microsoft.com/office/drawing/2014/main" val="434698325"/>
                    </a:ext>
                  </a:extLst>
                </a:gridCol>
              </a:tblGrid>
              <a:tr h="1124827">
                <a:tc>
                  <a:txBody>
                    <a:bodyPr/>
                    <a:lstStyle/>
                    <a:p>
                      <a:pPr fontAlgn="t"/>
                      <a:r>
                        <a:rPr lang="en-US" sz="1800" b="1">
                          <a:effectLst/>
                        </a:rPr>
                        <a:t>Venous blood lead levels (µg/dL)</a:t>
                      </a:r>
                      <a:endParaRPr lang="en-US" sz="1800">
                        <a:effectLst/>
                      </a:endParaRPr>
                    </a:p>
                  </a:txBody>
                  <a:tcPr marL="46416" marR="46416" marT="46416" marB="4641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1" dirty="0">
                          <a:effectLst/>
                        </a:rPr>
                        <a:t>Early follow up testing (2–4 tests after initial test above specific venous BLLs)</a:t>
                      </a:r>
                      <a:endParaRPr lang="en-US" sz="1800" dirty="0">
                        <a:effectLst/>
                      </a:endParaRPr>
                    </a:p>
                  </a:txBody>
                  <a:tcPr marL="46416" marR="46416" marT="46416" marB="4641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1" dirty="0">
                          <a:effectLst/>
                        </a:rPr>
                        <a:t>Later follow up testing after BLL declining</a:t>
                      </a:r>
                      <a:endParaRPr lang="en-US" sz="1800" dirty="0">
                        <a:effectLst/>
                      </a:endParaRPr>
                    </a:p>
                  </a:txBody>
                  <a:tcPr marL="46416" marR="46416" marT="46416" marB="4641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861567"/>
                  </a:ext>
                </a:extLst>
              </a:tr>
              <a:tr h="347011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≥3.5–9</a:t>
                      </a:r>
                    </a:p>
                  </a:txBody>
                  <a:tcPr marL="46416" marR="46416" marT="46416" marB="4641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3 months*</a:t>
                      </a:r>
                    </a:p>
                  </a:txBody>
                  <a:tcPr marL="46416" marR="46416" marT="46416" marB="4641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6–9 months</a:t>
                      </a:r>
                    </a:p>
                  </a:txBody>
                  <a:tcPr marL="46416" marR="46416" marT="46416" marB="4641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957195"/>
                  </a:ext>
                </a:extLst>
              </a:tr>
              <a:tr h="347011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10–19</a:t>
                      </a:r>
                    </a:p>
                  </a:txBody>
                  <a:tcPr marL="46416" marR="46416" marT="46416" marB="4641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1–3 months*</a:t>
                      </a:r>
                    </a:p>
                  </a:txBody>
                  <a:tcPr marL="46416" marR="46416" marT="46416" marB="4641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3–6 months</a:t>
                      </a:r>
                    </a:p>
                  </a:txBody>
                  <a:tcPr marL="46416" marR="46416" marT="46416" marB="4641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609618"/>
                  </a:ext>
                </a:extLst>
              </a:tr>
              <a:tr h="347011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20–44</a:t>
                      </a:r>
                    </a:p>
                  </a:txBody>
                  <a:tcPr marL="46416" marR="46416" marT="46416" marB="4641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2 weeks–1 month</a:t>
                      </a:r>
                    </a:p>
                  </a:txBody>
                  <a:tcPr marL="46416" marR="46416" marT="46416" marB="4641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1–3 months</a:t>
                      </a:r>
                    </a:p>
                  </a:txBody>
                  <a:tcPr marL="46416" marR="46416" marT="46416" marB="4641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131373"/>
                  </a:ext>
                </a:extLst>
              </a:tr>
              <a:tr h="347011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≥45</a:t>
                      </a:r>
                    </a:p>
                  </a:txBody>
                  <a:tcPr marL="46416" marR="46416" marT="46416" marB="4641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As soon as possible</a:t>
                      </a:r>
                    </a:p>
                  </a:txBody>
                  <a:tcPr marL="46416" marR="46416" marT="46416" marB="4641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dirty="0">
                          <a:effectLst/>
                        </a:rPr>
                        <a:t>As soon as possible</a:t>
                      </a:r>
                    </a:p>
                  </a:txBody>
                  <a:tcPr marL="46416" marR="46416" marT="46416" marB="4641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25751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45384-9529-421C-B77A-F70DA4628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17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30023-E5EA-4693-A322-89E372549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62547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Preventing Childhood Lead Poisoning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68AC83-FF78-4B64-B2F4-33B8AD6B52C8}"/>
              </a:ext>
            </a:extLst>
          </p:cNvPr>
          <p:cNvSpPr txBox="1"/>
          <p:nvPr/>
        </p:nvSpPr>
        <p:spPr>
          <a:xfrm>
            <a:off x="723900" y="1001785"/>
            <a:ext cx="10401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+mj-lt"/>
              </a:rPr>
              <a:t>“Primary prevention, reducing or eliminating the myriad sources of lead in the environment of children before exposure occurs, is the most reliable and cost-effective measure to protect children from lead toxicity.”*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08F442-16B7-436F-8D54-E6D63FB60163}"/>
              </a:ext>
            </a:extLst>
          </p:cNvPr>
          <p:cNvSpPr txBox="1"/>
          <p:nvPr/>
        </p:nvSpPr>
        <p:spPr>
          <a:xfrm>
            <a:off x="1981200" y="5943600"/>
            <a:ext cx="716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+mj-lt"/>
              </a:rPr>
              <a:t>*AAP policy Statement June 26, 2016: https://pediatrics.aappublications.org/content/138/1/e20161493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33BD11-A88B-40FC-9C24-74A7BF7D561B}"/>
              </a:ext>
            </a:extLst>
          </p:cNvPr>
          <p:cNvSpPr txBox="1"/>
          <p:nvPr/>
        </p:nvSpPr>
        <p:spPr>
          <a:xfrm>
            <a:off x="990600" y="2133600"/>
            <a:ext cx="9296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Follow Maryland guidelines for screening children and pregnant women.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Recommend environmental assessment of older homes built before 1960 especially if there has been recent repair or renovation work.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Educate parents about lead hazards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Make sure children eat healthy diets with adequate iron and calcium to help minimize absorption when exposed to lead hazards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Inquire about where children visit or goes for daycare to make sure those properties are lead safe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4EFE6F-0A11-4846-A65E-5E31B46CA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55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458E9-3B91-4B56-91CD-AFAFD46ED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990600"/>
          </a:xfrm>
        </p:spPr>
        <p:txBody>
          <a:bodyPr/>
          <a:lstStyle/>
          <a:p>
            <a:pPr algn="ctr"/>
            <a:r>
              <a:rPr lang="en-US" b="1" dirty="0"/>
              <a:t>Key Points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EEABAB-18E9-4712-B71B-27AF50367D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600200"/>
            <a:ext cx="8229600" cy="27432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/>
              <a:t>There is no safe blood lead level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/>
              <a:t>The sources today for most cases of lead poisoning are lead contaminated dust and deteriorated paint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/>
              <a:t>Low-income and minority families are disproportionately affected by lead poisoning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/>
              <a:t>Primary prevention  (preventing exposure) </a:t>
            </a:r>
            <a:r>
              <a:rPr lang="en-US" b="1"/>
              <a:t>is the most </a:t>
            </a:r>
            <a:r>
              <a:rPr lang="en-US" b="1" dirty="0"/>
              <a:t>effective way to protect children from lead poisoning</a:t>
            </a:r>
          </a:p>
          <a:p>
            <a:pPr marL="457200" indent="-457200">
              <a:buAutoNum type="arabicPeriod"/>
            </a:pP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542E2D-B0AC-4AC9-B61A-9740DF61C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0800" y="762000"/>
            <a:ext cx="1920406" cy="198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00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44A73-A4D7-4615-8858-6B8BDDA1C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83095"/>
            <a:ext cx="7315200" cy="1082674"/>
          </a:xfrm>
        </p:spPr>
        <p:txBody>
          <a:bodyPr/>
          <a:lstStyle/>
          <a:p>
            <a:pPr algn="ctr"/>
            <a:r>
              <a:rPr lang="en-US" b="1" dirty="0"/>
              <a:t>Reference Articles on Treating Children With Lead Poisoning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F699B7-3A51-428B-BFB3-6A0931FFB3DE}"/>
              </a:ext>
            </a:extLst>
          </p:cNvPr>
          <p:cNvSpPr txBox="1"/>
          <p:nvPr/>
        </p:nvSpPr>
        <p:spPr>
          <a:xfrm>
            <a:off x="1905000" y="1371600"/>
            <a:ext cx="8153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1. AAP Policy Statement 2016: Prevention of Childhood Lead Toxicity</a:t>
            </a:r>
          </a:p>
          <a:p>
            <a:r>
              <a:rPr lang="en-US" sz="1400" b="1" dirty="0">
                <a:solidFill>
                  <a:srgbClr val="00B0F0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https://publications.aap.org/pediatrics/article/138/1/e20161493/52600/Prevention-of-Childhood-Lead-Toxicity</a:t>
            </a:r>
            <a:endParaRPr lang="en-US" sz="1400" b="1" dirty="0">
              <a:solidFill>
                <a:srgbClr val="00B0F0"/>
              </a:solidFill>
              <a:latin typeface="+mj-lt"/>
            </a:endParaRPr>
          </a:p>
          <a:p>
            <a:r>
              <a:rPr lang="en-US" sz="1400" b="1" dirty="0">
                <a:latin typeface="+mj-lt"/>
              </a:rPr>
              <a:t>2. American Family Physician 2015: Lead Poisoning</a:t>
            </a:r>
          </a:p>
          <a:p>
            <a:r>
              <a:rPr lang="en-US" sz="1400" b="1" dirty="0">
                <a:solidFill>
                  <a:srgbClr val="00B0F0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https://pubmed.ncbi.nlm.nih.gov/31259498/</a:t>
            </a:r>
            <a:endParaRPr lang="en-US" sz="1400" b="1" dirty="0">
              <a:solidFill>
                <a:srgbClr val="00B0F0"/>
              </a:solidFill>
              <a:latin typeface="+mj-lt"/>
            </a:endParaRPr>
          </a:p>
          <a:p>
            <a:r>
              <a:rPr lang="en-US" sz="1400" b="1" dirty="0">
                <a:latin typeface="+mj-lt"/>
              </a:rPr>
              <a:t>3. Pediatric Review: Lead Poisoning: An Update 2021</a:t>
            </a:r>
          </a:p>
          <a:p>
            <a:r>
              <a:rPr lang="en-US" sz="1400" b="1" dirty="0">
                <a:solidFill>
                  <a:srgbClr val="00B0F0"/>
                </a:solidFill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https://pubmed.ncbi.nlm.nih.gov/34074717/</a:t>
            </a:r>
            <a:endParaRPr lang="en-US" sz="1400" b="1" dirty="0">
              <a:solidFill>
                <a:srgbClr val="00B0F0"/>
              </a:solidFill>
              <a:latin typeface="+mj-lt"/>
            </a:endParaRPr>
          </a:p>
          <a:p>
            <a:r>
              <a:rPr lang="en-US" sz="1400" b="1" dirty="0">
                <a:latin typeface="+mj-lt"/>
              </a:rPr>
              <a:t>4. Clinical Pediatrics 2018: Lead Poisoning and Children in Foster Care: Diagnosis and Management Challenges</a:t>
            </a:r>
          </a:p>
          <a:p>
            <a:r>
              <a:rPr lang="en-US" sz="1400" b="1" dirty="0">
                <a:solidFill>
                  <a:srgbClr val="00B0F0"/>
                </a:solidFill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https://www.ncbi.nlm.nih.gov/pmc/articles/PMC6982421/</a:t>
            </a:r>
            <a:endParaRPr lang="en-US" sz="1400" b="1" dirty="0">
              <a:solidFill>
                <a:srgbClr val="00B0F0"/>
              </a:solidFill>
              <a:latin typeface="+mj-lt"/>
            </a:endParaRPr>
          </a:p>
          <a:p>
            <a:r>
              <a:rPr lang="en-US" sz="1400" b="1" dirty="0">
                <a:latin typeface="+mj-lt"/>
              </a:rPr>
              <a:t>5. Agency for Toxic Substances and Disease Registry 2019 Case Study: How Should Patients Exposed to Lead Be Treated and Managed?</a:t>
            </a:r>
          </a:p>
          <a:p>
            <a:r>
              <a:rPr lang="en-US" sz="1400" b="1" u="sng" dirty="0">
                <a:solidFill>
                  <a:srgbClr val="00B0F0"/>
                </a:solidFill>
                <a:latin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https://www.atsdr.cdc.gov/csem/leadtoxicity/patient_treatment.html</a:t>
            </a:r>
            <a:endParaRPr lang="en-US" sz="1400" b="1" u="sng" dirty="0">
              <a:solidFill>
                <a:srgbClr val="00B0F0"/>
              </a:solidFill>
              <a:latin typeface="+mj-lt"/>
            </a:endParaRPr>
          </a:p>
          <a:p>
            <a:r>
              <a:rPr lang="en-US" sz="1400" b="1" dirty="0">
                <a:latin typeface="+mj-lt"/>
              </a:rPr>
              <a:t>6. Clinical Pediatrics 2019: Children With Autism Spectrum Disorder and Lead Poisoning: Diagnostic Challenges and Management Complexities</a:t>
            </a:r>
          </a:p>
          <a:p>
            <a:r>
              <a:rPr lang="en-US" sz="1400" b="1" u="sng" dirty="0">
                <a:solidFill>
                  <a:srgbClr val="00B0F0"/>
                </a:solidFill>
                <a:latin typeface="+mj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https://pubmed.ncbi.nlm.nih.gov/30938166/</a:t>
            </a:r>
            <a:endParaRPr lang="en-US" sz="1400" b="1" u="sng" dirty="0">
              <a:solidFill>
                <a:srgbClr val="00B0F0"/>
              </a:solidFill>
              <a:latin typeface="+mj-lt"/>
            </a:endParaRPr>
          </a:p>
          <a:p>
            <a:r>
              <a:rPr lang="en-US" sz="1400" b="1" dirty="0">
                <a:latin typeface="+mj-lt"/>
              </a:rPr>
              <a:t>7. Clinical Pediatric Emergency Medicine 2017: An Update on Childhood Lead Poisoning</a:t>
            </a:r>
          </a:p>
          <a:p>
            <a:r>
              <a:rPr lang="en-US" sz="1400" b="1" u="sng" dirty="0">
                <a:solidFill>
                  <a:srgbClr val="00B0F0"/>
                </a:solidFill>
                <a:latin typeface="+mj-lt"/>
              </a:rPr>
              <a:t>https://www.ncbi.nlm.nih.gov/pmc/articles/PMC5645046/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F57EEF-2CF4-4CD0-930D-38A066783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31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5A972-7576-4EE1-BCF1-0B03A951A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26"/>
            <a:ext cx="9829800" cy="54927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/>
              <a:t>Resources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AB5CC3-EC70-4BDD-99E7-6622FC434437}"/>
              </a:ext>
            </a:extLst>
          </p:cNvPr>
          <p:cNvSpPr txBox="1"/>
          <p:nvPr/>
        </p:nvSpPr>
        <p:spPr>
          <a:xfrm>
            <a:off x="1676400" y="457200"/>
            <a:ext cx="693420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atin typeface="+mj-lt"/>
            </a:endParaRPr>
          </a:p>
          <a:p>
            <a:r>
              <a:rPr lang="en-US" sz="1400" b="1" dirty="0">
                <a:latin typeface="+mj-lt"/>
              </a:rPr>
              <a:t>Mid-Atlantic Center for Children’s Health &amp; the Environment </a:t>
            </a:r>
            <a:endParaRPr lang="en-US" sz="1400" dirty="0">
              <a:latin typeface="+mj-lt"/>
            </a:endParaRPr>
          </a:p>
          <a:p>
            <a:r>
              <a:rPr lang="en-US" sz="1400" dirty="0">
                <a:latin typeface="+mj-lt"/>
              </a:rPr>
              <a:t>   Pediatric Environmental Health Specialty Unit </a:t>
            </a:r>
          </a:p>
          <a:p>
            <a:r>
              <a:rPr lang="en-US" sz="1400" dirty="0">
                <a:latin typeface="+mj-lt"/>
              </a:rPr>
              <a:t>   866-622-2431 </a:t>
            </a:r>
          </a:p>
          <a:p>
            <a:r>
              <a:rPr lang="en-US" sz="1400" dirty="0">
                <a:latin typeface="+mj-lt"/>
              </a:rPr>
              <a:t>   kidsandenvironment@georgetown.edu </a:t>
            </a:r>
          </a:p>
          <a:p>
            <a:r>
              <a:rPr lang="en-US" sz="1400" i="1" u="sng" dirty="0">
                <a:solidFill>
                  <a:srgbClr val="00B0F0"/>
                </a:solidFill>
                <a:latin typeface="+mj-lt"/>
              </a:rPr>
              <a:t>  www.pehsu.net/region3.html </a:t>
            </a:r>
            <a:endParaRPr lang="en-US" sz="1400" dirty="0">
              <a:solidFill>
                <a:srgbClr val="00B0F0"/>
              </a:solidFill>
              <a:latin typeface="+mj-lt"/>
            </a:endParaRPr>
          </a:p>
          <a:p>
            <a:r>
              <a:rPr lang="en-US" sz="1400" b="1" dirty="0">
                <a:latin typeface="+mj-lt"/>
              </a:rPr>
              <a:t>Mt. Washington Pediatric Hospital Lead Treatment Program </a:t>
            </a:r>
            <a:endParaRPr lang="en-US" sz="1400" dirty="0">
              <a:latin typeface="+mj-lt"/>
            </a:endParaRPr>
          </a:p>
          <a:p>
            <a:r>
              <a:rPr lang="en-US" sz="1400" dirty="0">
                <a:latin typeface="+mj-lt"/>
              </a:rPr>
              <a:t>   410-367-2222 </a:t>
            </a:r>
          </a:p>
          <a:p>
            <a:r>
              <a:rPr lang="en-US" sz="1400" i="1" u="sng" dirty="0">
                <a:solidFill>
                  <a:srgbClr val="00B0F0"/>
                </a:solidFill>
                <a:latin typeface="+mj-lt"/>
              </a:rPr>
              <a:t>   www.mwph.org </a:t>
            </a:r>
            <a:endParaRPr lang="en-US" sz="1400" dirty="0">
              <a:solidFill>
                <a:srgbClr val="00B0F0"/>
              </a:solidFill>
              <a:latin typeface="+mj-lt"/>
            </a:endParaRPr>
          </a:p>
          <a:p>
            <a:r>
              <a:rPr lang="en-US" sz="1400" b="1" dirty="0">
                <a:latin typeface="+mj-lt"/>
              </a:rPr>
              <a:t>Maryland Poison Control </a:t>
            </a:r>
            <a:endParaRPr lang="en-US" sz="1400" dirty="0">
              <a:latin typeface="+mj-lt"/>
            </a:endParaRPr>
          </a:p>
          <a:p>
            <a:r>
              <a:rPr lang="en-US" sz="1400" dirty="0">
                <a:latin typeface="+mj-lt"/>
              </a:rPr>
              <a:t>   800-222-1222 </a:t>
            </a:r>
          </a:p>
          <a:p>
            <a:r>
              <a:rPr lang="en-US" sz="1400" b="1" dirty="0">
                <a:latin typeface="+mj-lt"/>
              </a:rPr>
              <a:t>Maryland Department of Health  </a:t>
            </a:r>
            <a:endParaRPr lang="en-US" sz="1400" dirty="0">
              <a:latin typeface="+mj-lt"/>
            </a:endParaRPr>
          </a:p>
          <a:p>
            <a:r>
              <a:rPr lang="en-US" sz="1400" dirty="0">
                <a:latin typeface="+mj-lt"/>
              </a:rPr>
              <a:t>   (410) 767-6500 or 1-877-463-3464 </a:t>
            </a:r>
          </a:p>
          <a:p>
            <a:r>
              <a:rPr lang="en-US" sz="1400" dirty="0">
                <a:solidFill>
                  <a:srgbClr val="00B0F0"/>
                </a:solidFill>
                <a:latin typeface="+mj-lt"/>
              </a:rPr>
              <a:t>   dhmh.envhealth@maryland.gov </a:t>
            </a:r>
          </a:p>
          <a:p>
            <a:r>
              <a:rPr lang="en-US" sz="1400" i="1" u="sng" dirty="0">
                <a:solidFill>
                  <a:srgbClr val="00B0F0"/>
                </a:solidFill>
                <a:latin typeface="+mj-lt"/>
              </a:rPr>
              <a:t>   http://phpa.dhmh.maryland.gov/ OEHFP/EH/Pages/Lead.aspx </a:t>
            </a:r>
            <a:endParaRPr lang="en-US" sz="1400" dirty="0">
              <a:solidFill>
                <a:srgbClr val="00B0F0"/>
              </a:solidFill>
              <a:latin typeface="+mj-lt"/>
            </a:endParaRPr>
          </a:p>
          <a:p>
            <a:r>
              <a:rPr lang="en-US" sz="1400" b="1" dirty="0">
                <a:latin typeface="+mj-lt"/>
              </a:rPr>
              <a:t>Maryland Department of the Environment </a:t>
            </a:r>
            <a:endParaRPr lang="en-US" sz="1400" dirty="0">
              <a:latin typeface="+mj-lt"/>
            </a:endParaRPr>
          </a:p>
          <a:p>
            <a:r>
              <a:rPr lang="en-US" sz="1400" dirty="0">
                <a:latin typeface="+mj-lt"/>
              </a:rPr>
              <a:t>   Lead Poisoning Prevention Program </a:t>
            </a:r>
          </a:p>
          <a:p>
            <a:r>
              <a:rPr lang="en-US" sz="1400" dirty="0">
                <a:latin typeface="+mj-lt"/>
              </a:rPr>
              <a:t>   410-537-3825/800-776-2706 </a:t>
            </a:r>
          </a:p>
          <a:p>
            <a:r>
              <a:rPr lang="en-US" sz="1400" i="1" u="sng" dirty="0">
                <a:solidFill>
                  <a:srgbClr val="00B0F0"/>
                </a:solidFill>
                <a:latin typeface="+mj-lt"/>
              </a:rPr>
              <a:t>   http://www.mde.state.md.us/programs/ Land/LeadPoisoningPrevention/Pages/ index.aspx</a:t>
            </a:r>
            <a:r>
              <a:rPr lang="en-US" sz="1400" i="1" u="sng" dirty="0">
                <a:latin typeface="+mj-lt"/>
              </a:rPr>
              <a:t> </a:t>
            </a:r>
            <a:endParaRPr lang="en-US" sz="1400" dirty="0">
              <a:latin typeface="+mj-lt"/>
            </a:endParaRPr>
          </a:p>
          <a:p>
            <a:r>
              <a:rPr lang="en-US" sz="1200" b="1" dirty="0">
                <a:latin typeface="+mj-lt"/>
              </a:rPr>
              <a:t>Local Health Departments </a:t>
            </a:r>
            <a:endParaRPr lang="en-US" sz="1200" dirty="0">
              <a:latin typeface="+mj-lt"/>
            </a:endParaRPr>
          </a:p>
          <a:p>
            <a:r>
              <a:rPr lang="en-US" sz="1200" i="1" u="sng" dirty="0">
                <a:latin typeface="+mj-lt"/>
              </a:rPr>
              <a:t>  </a:t>
            </a:r>
            <a:r>
              <a:rPr lang="en-US" sz="1200" i="1" u="sng" dirty="0">
                <a:solidFill>
                  <a:srgbClr val="00B0F0"/>
                </a:solidFill>
                <a:latin typeface="+mj-lt"/>
              </a:rPr>
              <a:t>http://dhmh.maryland.gov/PAGES/ DEPARTMENTS.ASPX </a:t>
            </a:r>
            <a:endParaRPr lang="en-US" sz="1200" dirty="0">
              <a:solidFill>
                <a:srgbClr val="00B0F0"/>
              </a:solidFill>
              <a:latin typeface="+mj-lt"/>
            </a:endParaRPr>
          </a:p>
          <a:p>
            <a:r>
              <a:rPr lang="en-US" sz="1200" b="1" dirty="0">
                <a:latin typeface="+mj-lt"/>
              </a:rPr>
              <a:t>Centers for Disease Control and Prevention </a:t>
            </a:r>
            <a:endParaRPr lang="en-US" sz="1200" dirty="0">
              <a:latin typeface="+mj-lt"/>
            </a:endParaRPr>
          </a:p>
          <a:p>
            <a:r>
              <a:rPr lang="en-US" sz="1200" i="1" u="sng" dirty="0">
                <a:solidFill>
                  <a:srgbClr val="00B0F0"/>
                </a:solidFill>
                <a:latin typeface="+mj-lt"/>
              </a:rPr>
              <a:t>   www.cdc.gov/nceh/lead/ </a:t>
            </a:r>
            <a:endParaRPr lang="en-US" sz="1200" dirty="0">
              <a:solidFill>
                <a:srgbClr val="00B0F0"/>
              </a:solidFill>
              <a:latin typeface="+mj-lt"/>
            </a:endParaRPr>
          </a:p>
          <a:p>
            <a:r>
              <a:rPr lang="en-US" sz="1200" b="1" dirty="0">
                <a:latin typeface="+mj-lt"/>
              </a:rPr>
              <a:t>Green &amp; Healthy Homes Initiative </a:t>
            </a:r>
            <a:endParaRPr lang="en-US" sz="1200" dirty="0">
              <a:latin typeface="+mj-lt"/>
            </a:endParaRPr>
          </a:p>
          <a:p>
            <a:r>
              <a:rPr lang="en-US" sz="1200" dirty="0">
                <a:latin typeface="+mj-lt"/>
              </a:rPr>
              <a:t>   410-534-6447 </a:t>
            </a:r>
          </a:p>
          <a:p>
            <a:r>
              <a:rPr lang="en-US" sz="1200" dirty="0">
                <a:latin typeface="+mj-lt"/>
              </a:rPr>
              <a:t>   800-370-5223 </a:t>
            </a:r>
          </a:p>
          <a:p>
            <a:r>
              <a:rPr lang="en-US" sz="1200" i="1" u="sng" dirty="0">
                <a:solidFill>
                  <a:srgbClr val="00B0F0"/>
                </a:solidFill>
                <a:latin typeface="+mj-lt"/>
              </a:rPr>
              <a:t>   www.greenandhealthyhomes.org/</a:t>
            </a:r>
            <a:endParaRPr lang="en-US" sz="1200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C0D95F-5E65-426F-95F0-913EB1A6C574}"/>
              </a:ext>
            </a:extLst>
          </p:cNvPr>
          <p:cNvSpPr txBox="1"/>
          <p:nvPr/>
        </p:nvSpPr>
        <p:spPr>
          <a:xfrm>
            <a:off x="8392836" y="914400"/>
            <a:ext cx="30861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​</a:t>
            </a:r>
            <a:r>
              <a:rPr lang="en-US" sz="1400" b="1" dirty="0">
                <a:latin typeface="+mj-lt"/>
              </a:rPr>
              <a:t>Maryland Dept. Health Best Practices For Lead Poisoning Prevention And Treatment Videos</a:t>
            </a:r>
          </a:p>
          <a:p>
            <a:pPr marL="342900" indent="-342900">
              <a:buAutoNum type="arabicPeriod"/>
            </a:pPr>
            <a:r>
              <a:rPr lang="en-US" sz="1400" b="1" dirty="0">
                <a:latin typeface="+mj-lt"/>
              </a:rPr>
              <a:t>Parent: </a:t>
            </a:r>
            <a:r>
              <a:rPr lang="en-US" sz="1400" b="1" dirty="0">
                <a:solidFill>
                  <a:srgbClr val="00B0F0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https://www.youtube.com/watch?v=B1ycx4DtPfY&amp;feature=youtu.be</a:t>
            </a:r>
            <a:endParaRPr lang="en-US" sz="1400" b="1" dirty="0">
              <a:solidFill>
                <a:srgbClr val="00B0F0"/>
              </a:solidFill>
              <a:latin typeface="+mj-lt"/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latin typeface="+mj-lt"/>
              </a:rPr>
              <a:t>Providers: </a:t>
            </a:r>
            <a:r>
              <a:rPr lang="en-US" sz="1400" b="1" dirty="0">
                <a:solidFill>
                  <a:srgbClr val="00B0F0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https://www.youtube.com/watch?v=aJ6QGcBB0Nc&amp;feature=youtu.be</a:t>
            </a:r>
            <a:endParaRPr lang="en-US" sz="1400" b="1" dirty="0">
              <a:solidFill>
                <a:srgbClr val="00B0F0"/>
              </a:solidFill>
              <a:latin typeface="+mj-lt"/>
            </a:endParaRPr>
          </a:p>
          <a:p>
            <a:pPr marL="342900" indent="-342900">
              <a:buAutoNum type="arabicPeriod"/>
            </a:pPr>
            <a:endParaRPr lang="en-US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464D8-C99A-4442-9BCD-2C9D91A86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39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hildren Friend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yard kids education presentation, album (widescreen).potx" id="{B61009BD-7448-452D-9EB3-A92629EDAAF7}" vid="{D5A61431-CA5A-45CA-9A81-30AAFC8F1B2C}"/>
    </a:ext>
  </a:extLst>
</a:theme>
</file>

<file path=ppt/theme/theme2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A15C6C-6BB6-4DB6-B7D6-7F14EAB2CC5C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a4f35948-e619-41b3-aa29-22878b09cfd2"/>
    <ds:schemaRef ds:uri="http://purl.org/dc/terms/"/>
    <ds:schemaRef ds:uri="http://schemas.microsoft.com/office/infopath/2007/PartnerControls"/>
    <ds:schemaRef ds:uri="40262f94-9f35-4ac3-9a90-690165a166b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Schoolyard kids education presentation, album (widescreen)</Template>
  <TotalTime>2703</TotalTime>
  <Words>2377</Words>
  <Application>Microsoft Office PowerPoint</Application>
  <PresentationFormat>Widescreen</PresentationFormat>
  <Paragraphs>218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Lucida Handwriting</vt:lpstr>
      <vt:lpstr>Open Sans</vt:lpstr>
      <vt:lpstr>Times New Roman</vt:lpstr>
      <vt:lpstr>Children Friends 16x9</vt:lpstr>
      <vt:lpstr>Lead Poisoning Toolkit 2026 Guidelines For Maryland Practitioners </vt:lpstr>
      <vt:lpstr> Introduction:  ….still treating lead poisoning after all these years</vt:lpstr>
      <vt:lpstr>Introduction: However…….</vt:lpstr>
      <vt:lpstr> Exposure to Lead Hazards in Maryland</vt:lpstr>
      <vt:lpstr>Additional lead hazards*</vt:lpstr>
      <vt:lpstr>Toxicokinetics: Absorption and Distribution of Lead in the Body*</vt:lpstr>
      <vt:lpstr>Toxicokinetics: Absorption and Distribution of Lead in the Body*</vt:lpstr>
      <vt:lpstr> </vt:lpstr>
      <vt:lpstr>The Effects of a History of Childhood Lead Poisoning on Adults</vt:lpstr>
      <vt:lpstr>Screening for Lead Poisoning: Identifying Children at Risk*</vt:lpstr>
      <vt:lpstr>         Screening for Lead Poisoning:  Lead Risk Assessment Questionnaire*  </vt:lpstr>
      <vt:lpstr>PowerPoint Presentation</vt:lpstr>
      <vt:lpstr>Point of Care Testing</vt:lpstr>
      <vt:lpstr> Clinical Guidelines on New CDC Blood Lead Reference Level*</vt:lpstr>
      <vt:lpstr>CDC Recommended Actions Based on Blood Lead Level *  </vt:lpstr>
      <vt:lpstr>Preventing Childhood Lead Poisoning</vt:lpstr>
      <vt:lpstr>Key Points</vt:lpstr>
      <vt:lpstr>Reference Articles on Treating Children With Lead Poisoning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 Poisoning Toolkit</dc:title>
  <dc:creator>Paul Rogers</dc:creator>
  <cp:keywords/>
  <cp:lastModifiedBy>Paul Rogers</cp:lastModifiedBy>
  <cp:revision>161</cp:revision>
  <cp:lastPrinted>2022-04-05T16:26:39Z</cp:lastPrinted>
  <dcterms:created xsi:type="dcterms:W3CDTF">2019-08-12T14:59:27Z</dcterms:created>
  <dcterms:modified xsi:type="dcterms:W3CDTF">2026-09-17T14:04:35Z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